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Default Extension="jpeg" ContentType="image/jpeg"/>
  <Override PartName="/ppt/slideLayouts/slideLayout2.xml" ContentType="application/vnd.openxmlformats-officedocument.presentationml.slideLayout+xml"/>
  <Override PartName="/ppt/slideLayouts/slideLayout3.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Default Extension="gif" ContentType="image/gif"/>
  <Override PartName="/ppt/notesSlides/notesSlide6.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7"/>
  </p:notesMasterIdLst>
  <p:sldIdLst>
    <p:sldId id="257" r:id="rId2"/>
    <p:sldId id="303" r:id="rId3"/>
    <p:sldId id="304" r:id="rId4"/>
    <p:sldId id="305" r:id="rId5"/>
    <p:sldId id="306" r:id="rId6"/>
    <p:sldId id="308" r:id="rId7"/>
    <p:sldId id="307" r:id="rId8"/>
    <p:sldId id="309" r:id="rId9"/>
    <p:sldId id="310" r:id="rId10"/>
    <p:sldId id="311" r:id="rId11"/>
    <p:sldId id="312" r:id="rId12"/>
    <p:sldId id="295" r:id="rId13"/>
    <p:sldId id="313" r:id="rId14"/>
    <p:sldId id="315" r:id="rId15"/>
    <p:sldId id="316" r:id="rId16"/>
    <p:sldId id="260" r:id="rId17"/>
    <p:sldId id="297" r:id="rId18"/>
    <p:sldId id="298" r:id="rId19"/>
    <p:sldId id="300" r:id="rId20"/>
    <p:sldId id="299" r:id="rId21"/>
    <p:sldId id="301" r:id="rId22"/>
    <p:sldId id="319" r:id="rId23"/>
    <p:sldId id="317" r:id="rId24"/>
    <p:sldId id="320" r:id="rId25"/>
    <p:sldId id="318" r:id="rId2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61111" autoAdjust="0"/>
  </p:normalViewPr>
  <p:slideViewPr>
    <p:cSldViewPr>
      <p:cViewPr varScale="1">
        <p:scale>
          <a:sx n="39" d="100"/>
          <a:sy n="39" d="100"/>
        </p:scale>
        <p:origin x="-2202" y="-102"/>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7FF08BB-377E-4407-9CCC-9F0F64B39415}" type="datetimeFigureOut">
              <a:rPr lang="en-US" smtClean="0"/>
              <a:pPr/>
              <a:t>8/23/2019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14D8B4D-12ED-47F5-B74D-9E3BDA559231}"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ww.investopedia.com/terms/v/volume.asp"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228600" indent="-228600">
              <a:buAutoNum type="arabicPeriod"/>
            </a:pPr>
            <a:r>
              <a:rPr lang="en-US" dirty="0" smtClean="0"/>
              <a:t>Different </a:t>
            </a:r>
            <a:r>
              <a:rPr lang="en-US" dirty="0" smtClean="0"/>
              <a:t>Definitions   - Variation between</a:t>
            </a:r>
            <a:r>
              <a:rPr lang="en-US" baseline="0" dirty="0" smtClean="0"/>
              <a:t> variables, Movement of X </a:t>
            </a:r>
            <a:r>
              <a:rPr lang="en-US" baseline="0" dirty="0" err="1" smtClean="0"/>
              <a:t>wrt</a:t>
            </a:r>
            <a:r>
              <a:rPr lang="en-US" baseline="0" dirty="0" smtClean="0"/>
              <a:t> Y, relationship between X &amp; Y, Extent of variation, degree of variation</a:t>
            </a:r>
            <a:endParaRPr lang="en-US" dirty="0" smtClean="0"/>
          </a:p>
          <a:p>
            <a:pPr marL="228600" indent="-228600">
              <a:buAutoNum type="arabicPeriod"/>
            </a:pPr>
            <a:r>
              <a:rPr lang="en-US" dirty="0" smtClean="0"/>
              <a:t>Graphs (Normal &amp; Higher</a:t>
            </a:r>
            <a:r>
              <a:rPr lang="en-US" baseline="0" dirty="0" smtClean="0"/>
              <a:t> Std Deviation)</a:t>
            </a:r>
          </a:p>
          <a:p>
            <a:pPr marL="228600" indent="-228600">
              <a:buAutoNum type="arabicPeriod"/>
            </a:pPr>
            <a:r>
              <a:rPr lang="en-US" baseline="0" dirty="0" smtClean="0"/>
              <a:t>Formula for Mean deviation, Variance, Standard Deviation</a:t>
            </a:r>
          </a:p>
          <a:p>
            <a:pPr marL="228600" indent="-228600">
              <a:buAutoNum type="arabicPeriod"/>
            </a:pPr>
            <a:r>
              <a:rPr lang="en-US" baseline="0" dirty="0" smtClean="0"/>
              <a:t>Units of </a:t>
            </a:r>
            <a:r>
              <a:rPr lang="en-US" baseline="0" dirty="0" smtClean="0"/>
              <a:t>Measurement  </a:t>
            </a:r>
            <a:r>
              <a:rPr lang="en-US" baseline="0" dirty="0" smtClean="0"/>
              <a:t>(Covariance formula)</a:t>
            </a:r>
            <a:endParaRPr lang="en-US" dirty="0"/>
          </a:p>
        </p:txBody>
      </p:sp>
      <p:sp>
        <p:nvSpPr>
          <p:cNvPr id="4" name="Slide Number Placeholder 3"/>
          <p:cNvSpPr>
            <a:spLocks noGrp="1"/>
          </p:cNvSpPr>
          <p:nvPr>
            <p:ph type="sldNum" sz="quarter" idx="10"/>
          </p:nvPr>
        </p:nvSpPr>
        <p:spPr/>
        <p:txBody>
          <a:bodyPr/>
          <a:lstStyle/>
          <a:p>
            <a:fld id="{614D8B4D-12ED-47F5-B74D-9E3BDA559231}" type="slidenum">
              <a:rPr lang="en-US" smtClean="0"/>
              <a:pPr/>
              <a:t>1</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14D8B4D-12ED-47F5-B74D-9E3BDA559231}" type="slidenum">
              <a:rPr lang="en-US" smtClean="0"/>
              <a:pPr/>
              <a:t>7</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1)Direction </a:t>
            </a:r>
          </a:p>
          <a:p>
            <a:r>
              <a:rPr lang="en-US" dirty="0" smtClean="0"/>
              <a:t>2)Strength</a:t>
            </a:r>
            <a:endParaRPr lang="en-US" dirty="0"/>
          </a:p>
        </p:txBody>
      </p:sp>
      <p:sp>
        <p:nvSpPr>
          <p:cNvPr id="4" name="Slide Number Placeholder 3"/>
          <p:cNvSpPr>
            <a:spLocks noGrp="1"/>
          </p:cNvSpPr>
          <p:nvPr>
            <p:ph type="sldNum" sz="quarter" idx="10"/>
          </p:nvPr>
        </p:nvSpPr>
        <p:spPr/>
        <p:txBody>
          <a:bodyPr/>
          <a:lstStyle/>
          <a:p>
            <a:fld id="{614D8B4D-12ED-47F5-B74D-9E3BDA559231}" type="slidenum">
              <a:rPr lang="en-US" smtClean="0"/>
              <a:pPr/>
              <a:t>16</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0" i="0" kern="1200" dirty="0" smtClean="0">
                <a:solidFill>
                  <a:schemeClr val="tx1"/>
                </a:solidFill>
                <a:latin typeface="+mn-lt"/>
                <a:ea typeface="+mn-ea"/>
                <a:cs typeface="+mn-cs"/>
              </a:rPr>
              <a:t>Understanding the correlation between two stocks or a stock and its industry can help investors gauge how the stock is trading relative to its peers. All types of securities, including bonds, sectors and ETFs can be compared with the correlation coefficient. </a:t>
            </a:r>
          </a:p>
          <a:p>
            <a:r>
              <a:rPr lang="en-US" sz="1200" b="0" i="0" kern="1200" dirty="0" smtClean="0">
                <a:solidFill>
                  <a:schemeClr val="tx1"/>
                </a:solidFill>
                <a:latin typeface="+mn-lt"/>
                <a:ea typeface="+mn-ea"/>
                <a:cs typeface="+mn-cs"/>
              </a:rPr>
              <a:t>a company's stock prices and other explanatory variables such as the daily change in </a:t>
            </a:r>
            <a:r>
              <a:rPr lang="en-US" sz="1200" b="0" i="0" u="sng" kern="1200" dirty="0" smtClean="0">
                <a:solidFill>
                  <a:schemeClr val="tx1"/>
                </a:solidFill>
                <a:latin typeface="+mn-lt"/>
                <a:ea typeface="+mn-ea"/>
                <a:cs typeface="+mn-cs"/>
                <a:hlinkClick r:id="rId3"/>
              </a:rPr>
              <a:t>trading volume</a:t>
            </a:r>
            <a:r>
              <a:rPr lang="en-US" sz="1200" b="0" i="0" kern="1200" dirty="0" smtClean="0">
                <a:solidFill>
                  <a:schemeClr val="tx1"/>
                </a:solidFill>
                <a:latin typeface="+mn-lt"/>
                <a:ea typeface="+mn-ea"/>
                <a:cs typeface="+mn-cs"/>
              </a:rPr>
              <a:t> and the daily change in market returns</a:t>
            </a:r>
            <a:endParaRPr lang="en-US" dirty="0"/>
          </a:p>
        </p:txBody>
      </p:sp>
      <p:sp>
        <p:nvSpPr>
          <p:cNvPr id="4" name="Slide Number Placeholder 3"/>
          <p:cNvSpPr>
            <a:spLocks noGrp="1"/>
          </p:cNvSpPr>
          <p:nvPr>
            <p:ph type="sldNum" sz="quarter" idx="10"/>
          </p:nvPr>
        </p:nvSpPr>
        <p:spPr/>
        <p:txBody>
          <a:bodyPr/>
          <a:lstStyle/>
          <a:p>
            <a:fld id="{614D8B4D-12ED-47F5-B74D-9E3BDA559231}" type="slidenum">
              <a:rPr lang="en-US" smtClean="0"/>
              <a:pPr/>
              <a:t>19</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14D8B4D-12ED-47F5-B74D-9E3BDA559231}" type="slidenum">
              <a:rPr lang="en-US" smtClean="0"/>
              <a:pPr/>
              <a:t>23</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14D8B4D-12ED-47F5-B74D-9E3BDA559231}" type="slidenum">
              <a:rPr lang="en-US" smtClean="0"/>
              <a:pPr/>
              <a:t>24</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2">
        <a:schemeClr val="bg1"/>
      </p:bgRef>
    </p:bg>
    <p:spTree>
      <p:nvGrpSpPr>
        <p:cNvPr id="1" name=""/>
        <p:cNvGrpSpPr/>
        <p:nvPr/>
      </p:nvGrpSpPr>
      <p:grpSpPr>
        <a:xfrm>
          <a:off x="0" y="0"/>
          <a:ext cx="0" cy="0"/>
          <a:chOff x="0" y="0"/>
          <a:chExt cx="0" cy="0"/>
        </a:xfrm>
      </p:grpSpPr>
      <p:sp>
        <p:nvSpPr>
          <p:cNvPr id="8" name="Rectangle 7"/>
          <p:cNvSpPr/>
          <p:nvPr/>
        </p:nvSpPr>
        <p:spPr>
          <a:xfrm flipH="1">
            <a:off x="2667000" y="0"/>
            <a:ext cx="6477000" cy="6858000"/>
          </a:xfrm>
          <a:prstGeom prst="rect">
            <a:avLst/>
          </a:prstGeom>
          <a:blipFill>
            <a:blip r:embed="rId2"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00000" r="50000"/>
                </a:path>
                <a:tileRect/>
              </a:gradFill>
            </a:fillOverlay>
            <a:innerShdw blurRad="63500" dist="44450" dir="10800000">
              <a:srgbClr val="000000">
                <a:alpha val="50000"/>
              </a:srgbClr>
            </a:inn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9" name="Straight Connector 8"/>
          <p:cNvSpPr>
            <a:spLocks noChangeShapeType="1"/>
          </p:cNvSpPr>
          <p:nvPr/>
        </p:nvSpPr>
        <p:spPr bwMode="auto">
          <a:xfrm rot="16200000">
            <a:off x="-762000" y="3429000"/>
            <a:ext cx="6858000" cy="0"/>
          </a:xfrm>
          <a:prstGeom prst="line">
            <a:avLst/>
          </a:prstGeom>
          <a:noFill/>
          <a:ln w="11430" cap="flat" cmpd="sng" algn="ctr">
            <a:solidFill>
              <a:schemeClr val="bg1">
                <a:shade val="95000"/>
              </a:schemeClr>
            </a:solidFill>
            <a:prstDash val="solid"/>
            <a:miter lim="800000"/>
            <a:headEnd type="none" w="med" len="med"/>
            <a:tailEnd type="none" w="med" len="med"/>
          </a:ln>
          <a:effectLst/>
        </p:spPr>
        <p:txBody>
          <a:bodyPr vert="horz" wrap="square" lIns="91440" tIns="45720" rIns="91440" bIns="45720" anchor="t" compatLnSpc="1"/>
          <a:lstStyle>
            <a:extLst/>
          </a:lstStyle>
          <a:p>
            <a:endParaRPr kumimoji="0" lang="en-US"/>
          </a:p>
        </p:txBody>
      </p:sp>
      <p:sp>
        <p:nvSpPr>
          <p:cNvPr id="12" name="Title 11"/>
          <p:cNvSpPr>
            <a:spLocks noGrp="1"/>
          </p:cNvSpPr>
          <p:nvPr>
            <p:ph type="ctrTitle"/>
          </p:nvPr>
        </p:nvSpPr>
        <p:spPr>
          <a:xfrm>
            <a:off x="3366868" y="533400"/>
            <a:ext cx="5105400" cy="2868168"/>
          </a:xfrm>
        </p:spPr>
        <p:txBody>
          <a:bodyPr lIns="45720" tIns="0" rIns="45720">
            <a:noAutofit/>
          </a:bodyPr>
          <a:lstStyle>
            <a:lvl1pPr algn="r">
              <a:defRPr sz="4200" b="1"/>
            </a:lvl1pPr>
            <a:extLst/>
          </a:lstStyle>
          <a:p>
            <a:r>
              <a:rPr kumimoji="0" lang="en-US" smtClean="0"/>
              <a:t>Click to edit Master title style</a:t>
            </a:r>
            <a:endParaRPr kumimoji="0" lang="en-US"/>
          </a:p>
        </p:txBody>
      </p:sp>
      <p:sp>
        <p:nvSpPr>
          <p:cNvPr id="25" name="Subtitle 24"/>
          <p:cNvSpPr>
            <a:spLocks noGrp="1"/>
          </p:cNvSpPr>
          <p:nvPr>
            <p:ph type="subTitle" idx="1"/>
          </p:nvPr>
        </p:nvSpPr>
        <p:spPr>
          <a:xfrm>
            <a:off x="3354442" y="3539864"/>
            <a:ext cx="5114778" cy="1101248"/>
          </a:xfrm>
        </p:spPr>
        <p:txBody>
          <a:bodyPr lIns="45720" tIns="0" rIns="45720" bIns="0"/>
          <a:lstStyle>
            <a:lvl1pPr marL="0" indent="0" algn="r">
              <a:buNone/>
              <a:defRPr sz="2200">
                <a:solidFill>
                  <a:srgbClr val="FFFFFF"/>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smtClean="0"/>
              <a:t>Click to edit Master subtitle style</a:t>
            </a:r>
            <a:endParaRPr kumimoji="0" lang="en-US"/>
          </a:p>
        </p:txBody>
      </p:sp>
      <p:sp>
        <p:nvSpPr>
          <p:cNvPr id="31" name="Date Placeholder 30"/>
          <p:cNvSpPr>
            <a:spLocks noGrp="1"/>
          </p:cNvSpPr>
          <p:nvPr>
            <p:ph type="dt" sz="half" idx="10"/>
          </p:nvPr>
        </p:nvSpPr>
        <p:spPr>
          <a:xfrm>
            <a:off x="5871224" y="6557946"/>
            <a:ext cx="2002464" cy="226902"/>
          </a:xfrm>
        </p:spPr>
        <p:txBody>
          <a:bodyPr/>
          <a:lstStyle>
            <a:lvl1pPr>
              <a:defRPr lang="en-US" smtClean="0">
                <a:solidFill>
                  <a:srgbClr val="FFFFFF"/>
                </a:solidFill>
              </a:defRPr>
            </a:lvl1pPr>
            <a:extLst/>
          </a:lstStyle>
          <a:p>
            <a:fld id="{8997F478-5D5B-424C-B314-2936E3972D3D}" type="datetimeFigureOut">
              <a:rPr lang="en-US" smtClean="0"/>
              <a:pPr/>
              <a:t>8/23/2019</a:t>
            </a:fld>
            <a:endParaRPr lang="en-US"/>
          </a:p>
        </p:txBody>
      </p:sp>
      <p:sp>
        <p:nvSpPr>
          <p:cNvPr id="18" name="Footer Placeholder 17"/>
          <p:cNvSpPr>
            <a:spLocks noGrp="1"/>
          </p:cNvSpPr>
          <p:nvPr>
            <p:ph type="ftr" sz="quarter" idx="11"/>
          </p:nvPr>
        </p:nvSpPr>
        <p:spPr>
          <a:xfrm>
            <a:off x="2819400" y="6557946"/>
            <a:ext cx="2927722" cy="228600"/>
          </a:xfrm>
        </p:spPr>
        <p:txBody>
          <a:bodyPr/>
          <a:lstStyle>
            <a:lvl1pPr>
              <a:defRPr lang="en-US" dirty="0">
                <a:solidFill>
                  <a:srgbClr val="FFFFFF"/>
                </a:solidFill>
              </a:defRPr>
            </a:lvl1pPr>
            <a:extLst/>
          </a:lstStyle>
          <a:p>
            <a:endParaRPr lang="en-US"/>
          </a:p>
        </p:txBody>
      </p:sp>
      <p:sp>
        <p:nvSpPr>
          <p:cNvPr id="29" name="Slide Number Placeholder 28"/>
          <p:cNvSpPr>
            <a:spLocks noGrp="1"/>
          </p:cNvSpPr>
          <p:nvPr>
            <p:ph type="sldNum" sz="quarter" idx="12"/>
          </p:nvPr>
        </p:nvSpPr>
        <p:spPr>
          <a:xfrm>
            <a:off x="7880884" y="6556248"/>
            <a:ext cx="588336" cy="228600"/>
          </a:xfrm>
        </p:spPr>
        <p:txBody>
          <a:bodyPr/>
          <a:lstStyle>
            <a:lvl1pPr>
              <a:defRPr lang="en-US" smtClean="0">
                <a:solidFill>
                  <a:srgbClr val="FFFFFF"/>
                </a:solidFill>
              </a:defRPr>
            </a:lvl1pPr>
            <a:extLst/>
          </a:lstStyle>
          <a:p>
            <a:fld id="{2E1A9D69-9126-41B4-94D4-E82971E28EF8}"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8997F478-5D5B-424C-B314-2936E3972D3D}" type="datetimeFigureOut">
              <a:rPr lang="en-US" smtClean="0"/>
              <a:pPr/>
              <a:t>8/23/2019</a:t>
            </a:fld>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2E1A9D69-9126-41B4-94D4-E82971E28EF8}"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274955"/>
            <a:ext cx="1524000" cy="5851525"/>
          </a:xfrm>
        </p:spPr>
        <p:txBody>
          <a:bodyPr vert="eaVert" anchor="t"/>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274642"/>
            <a:ext cx="6019800" cy="5851525"/>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a:xfrm>
            <a:off x="4242816" y="6557946"/>
            <a:ext cx="2002464" cy="226902"/>
          </a:xfrm>
        </p:spPr>
        <p:txBody>
          <a:bodyPr/>
          <a:lstStyle>
            <a:extLst/>
          </a:lstStyle>
          <a:p>
            <a:fld id="{8997F478-5D5B-424C-B314-2936E3972D3D}" type="datetimeFigureOut">
              <a:rPr lang="en-US" smtClean="0"/>
              <a:pPr/>
              <a:t>8/23/2019</a:t>
            </a:fld>
            <a:endParaRPr lang="en-US"/>
          </a:p>
        </p:txBody>
      </p:sp>
      <p:sp>
        <p:nvSpPr>
          <p:cNvPr id="5" name="Footer Placeholder 4"/>
          <p:cNvSpPr>
            <a:spLocks noGrp="1"/>
          </p:cNvSpPr>
          <p:nvPr>
            <p:ph type="ftr" sz="quarter" idx="11"/>
          </p:nvPr>
        </p:nvSpPr>
        <p:spPr>
          <a:xfrm>
            <a:off x="457200" y="6556248"/>
            <a:ext cx="3657600" cy="228600"/>
          </a:xfrm>
        </p:spPr>
        <p:txBody>
          <a:bodyPr/>
          <a:lstStyle>
            <a:extLst/>
          </a:lstStyle>
          <a:p>
            <a:endParaRPr lang="en-US"/>
          </a:p>
        </p:txBody>
      </p:sp>
      <p:sp>
        <p:nvSpPr>
          <p:cNvPr id="6" name="Slide Number Placeholder 5"/>
          <p:cNvSpPr>
            <a:spLocks noGrp="1"/>
          </p:cNvSpPr>
          <p:nvPr>
            <p:ph type="sldNum" sz="quarter" idx="12"/>
          </p:nvPr>
        </p:nvSpPr>
        <p:spPr>
          <a:xfrm>
            <a:off x="6254496" y="6553200"/>
            <a:ext cx="588336" cy="228600"/>
          </a:xfrm>
        </p:spPr>
        <p:txBody>
          <a:bodyPr/>
          <a:lstStyle>
            <a:lvl1pPr>
              <a:defRPr>
                <a:solidFill>
                  <a:schemeClr val="tx2"/>
                </a:solidFill>
              </a:defRPr>
            </a:lvl1pPr>
            <a:extLst/>
          </a:lstStyle>
          <a:p>
            <a:fld id="{2E1A9D69-9126-41B4-94D4-E82971E28EF8}"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8997F478-5D5B-424C-B314-2936E3972D3D}" type="datetimeFigureOut">
              <a:rPr lang="en-US" smtClean="0"/>
              <a:pPr/>
              <a:t>8/23/2019</a:t>
            </a:fld>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2E1A9D69-9126-41B4-94D4-E82971E28EF8}"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066800" y="2821837"/>
            <a:ext cx="6255488" cy="1362075"/>
          </a:xfrm>
        </p:spPr>
        <p:txBody>
          <a:bodyPr tIns="0" anchor="t"/>
          <a:lstStyle>
            <a:lvl1pPr algn="r">
              <a:buNone/>
              <a:defRPr sz="4200" b="1" cap="all"/>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1066800" y="1905000"/>
            <a:ext cx="6255488" cy="743507"/>
          </a:xfrm>
        </p:spPr>
        <p:txBody>
          <a:bodyPr anchor="b"/>
          <a:lstStyle>
            <a:lvl1pPr marL="0" indent="0" algn="r">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a:xfrm>
            <a:off x="4724238" y="6556810"/>
            <a:ext cx="2002464" cy="226902"/>
          </a:xfrm>
        </p:spPr>
        <p:txBody>
          <a:bodyPr bIns="0" anchor="b"/>
          <a:lstStyle>
            <a:lvl1pPr>
              <a:defRPr>
                <a:solidFill>
                  <a:schemeClr val="tx2"/>
                </a:solidFill>
              </a:defRPr>
            </a:lvl1pPr>
            <a:extLst/>
          </a:lstStyle>
          <a:p>
            <a:fld id="{8997F478-5D5B-424C-B314-2936E3972D3D}" type="datetimeFigureOut">
              <a:rPr lang="en-US" smtClean="0"/>
              <a:pPr/>
              <a:t>8/23/2019</a:t>
            </a:fld>
            <a:endParaRPr lang="en-US"/>
          </a:p>
        </p:txBody>
      </p:sp>
      <p:sp>
        <p:nvSpPr>
          <p:cNvPr id="5" name="Footer Placeholder 4"/>
          <p:cNvSpPr>
            <a:spLocks noGrp="1"/>
          </p:cNvSpPr>
          <p:nvPr>
            <p:ph type="ftr" sz="quarter" idx="11"/>
          </p:nvPr>
        </p:nvSpPr>
        <p:spPr>
          <a:xfrm>
            <a:off x="1735358" y="6556810"/>
            <a:ext cx="2895600" cy="228600"/>
          </a:xfrm>
        </p:spPr>
        <p:txBody>
          <a:bodyPr bIns="0" anchor="b"/>
          <a:lstStyle>
            <a:lvl1pPr>
              <a:defRPr>
                <a:solidFill>
                  <a:schemeClr val="tx2"/>
                </a:solidFill>
              </a:defRPr>
            </a:lvl1pPr>
            <a:extLst/>
          </a:lstStyle>
          <a:p>
            <a:endParaRPr lang="en-US"/>
          </a:p>
        </p:txBody>
      </p:sp>
      <p:sp>
        <p:nvSpPr>
          <p:cNvPr id="6" name="Slide Number Placeholder 5"/>
          <p:cNvSpPr>
            <a:spLocks noGrp="1"/>
          </p:cNvSpPr>
          <p:nvPr>
            <p:ph type="sldNum" sz="quarter" idx="12"/>
          </p:nvPr>
        </p:nvSpPr>
        <p:spPr>
          <a:xfrm>
            <a:off x="6733952" y="6555112"/>
            <a:ext cx="588336" cy="228600"/>
          </a:xfrm>
        </p:spPr>
        <p:txBody>
          <a:bodyPr/>
          <a:lstStyle>
            <a:extLst/>
          </a:lstStyle>
          <a:p>
            <a:fld id="{2E1A9D69-9126-41B4-94D4-E82971E28EF8}"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1143000"/>
          </a:xfrm>
        </p:spPr>
        <p:txBody>
          <a:bodyPr/>
          <a:lstStyle>
            <a:extLst/>
          </a:lstStyle>
          <a:p>
            <a:r>
              <a:rPr kumimoji="0" lang="en-US" smtClean="0"/>
              <a:t>Click to edit Master title style</a:t>
            </a:r>
            <a:endParaRPr kumimoji="0" lang="en-US"/>
          </a:p>
        </p:txBody>
      </p:sp>
      <p:sp>
        <p:nvSpPr>
          <p:cNvPr id="3" name="Content Placeholder 2"/>
          <p:cNvSpPr>
            <a:spLocks noGrp="1"/>
          </p:cNvSpPr>
          <p:nvPr>
            <p:ph sz="half" idx="1"/>
          </p:nvPr>
        </p:nvSpPr>
        <p:spPr>
          <a:xfrm>
            <a:off x="457200" y="1600200"/>
            <a:ext cx="3520440" cy="4525963"/>
          </a:xfrm>
        </p:spPr>
        <p:txBody>
          <a:bodyPr anchor="t"/>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178808" y="1600200"/>
            <a:ext cx="3520440" cy="4525963"/>
          </a:xfrm>
        </p:spPr>
        <p:txBody>
          <a:bodyPr anchor="t"/>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extLst/>
          </a:lstStyle>
          <a:p>
            <a:fld id="{8997F478-5D5B-424C-B314-2936E3972D3D}" type="datetimeFigureOut">
              <a:rPr lang="en-US" smtClean="0"/>
              <a:pPr/>
              <a:t>8/23/2019</a:t>
            </a:fld>
            <a:endParaRPr lang="en-US"/>
          </a:p>
        </p:txBody>
      </p:sp>
      <p:sp>
        <p:nvSpPr>
          <p:cNvPr id="6" name="Footer Placeholder 5"/>
          <p:cNvSpPr>
            <a:spLocks noGrp="1"/>
          </p:cNvSpPr>
          <p:nvPr>
            <p:ph type="ftr" sz="quarter" idx="11"/>
          </p:nvPr>
        </p:nvSpPr>
        <p:spPr/>
        <p:txBody>
          <a:bodyPr/>
          <a:lstStyle>
            <a:extLst/>
          </a:lstStyle>
          <a:p>
            <a:endParaRPr lang="en-US"/>
          </a:p>
        </p:txBody>
      </p:sp>
      <p:sp>
        <p:nvSpPr>
          <p:cNvPr id="7" name="Slide Number Placeholder 6"/>
          <p:cNvSpPr>
            <a:spLocks noGrp="1"/>
          </p:cNvSpPr>
          <p:nvPr>
            <p:ph type="sldNum" sz="quarter" idx="12"/>
          </p:nvPr>
        </p:nvSpPr>
        <p:spPr/>
        <p:txBody>
          <a:bodyPr/>
          <a:lstStyle>
            <a:extLst/>
          </a:lstStyle>
          <a:p>
            <a:fld id="{2E1A9D69-9126-41B4-94D4-E82971E28EF8}"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1143000"/>
          </a:xfrm>
        </p:spPr>
        <p:txBody>
          <a:bodyPr anchor="b"/>
          <a:lstStyle>
            <a:lvl1pPr>
              <a:defRPr/>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5867400"/>
            <a:ext cx="3520440" cy="457200"/>
          </a:xfrm>
          <a:noFill/>
          <a:ln w="12700" cap="flat" cmpd="sng" algn="ctr">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178808" y="5867400"/>
            <a:ext cx="3520440" cy="457200"/>
          </a:xfrm>
          <a:noFill/>
          <a:ln w="12700" cap="flat" cmpd="sng" algn="ctr">
            <a:solidFill>
              <a:schemeClr val="tx2"/>
            </a:solidFill>
            <a:prstDash val="solid"/>
          </a:ln>
          <a:effectLst/>
        </p:spPr>
        <p:style>
          <a:lnRef idx="1">
            <a:schemeClr val="accent2"/>
          </a:lnRef>
          <a:fillRef idx="3">
            <a:schemeClr val="accent2"/>
          </a:fillRef>
          <a:effectRef idx="2">
            <a:schemeClr val="accent2"/>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457200" y="1711840"/>
            <a:ext cx="3520440" cy="4114800"/>
          </a:xfrm>
        </p:spPr>
        <p:txBody>
          <a:bodyPr/>
          <a:lstStyle>
            <a:lvl1pPr>
              <a:defRPr sz="2400"/>
            </a:lvl1pPr>
            <a:lvl2pPr>
              <a:defRPr sz="2000"/>
            </a:lvl2pPr>
            <a:lvl3pPr>
              <a:defRPr sz="1800"/>
            </a:lvl3pPr>
            <a:lvl4pPr>
              <a:defRPr sz="1600"/>
            </a:lvl4pPr>
            <a:lvl5pPr>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178808" y="1711840"/>
            <a:ext cx="3520440" cy="4114800"/>
          </a:xfrm>
        </p:spPr>
        <p:txBody>
          <a:bodyPr/>
          <a:lstStyle>
            <a:lvl1pPr>
              <a:defRPr sz="2400"/>
            </a:lvl1pPr>
            <a:lvl2pPr>
              <a:defRPr sz="2000"/>
            </a:lvl2pPr>
            <a:lvl3pPr>
              <a:defRPr sz="1800"/>
            </a:lvl3pPr>
            <a:lvl4pPr>
              <a:defRPr sz="1600"/>
            </a:lvl4pPr>
            <a:lvl5pPr>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extLst/>
          </a:lstStyle>
          <a:p>
            <a:fld id="{8997F478-5D5B-424C-B314-2936E3972D3D}" type="datetimeFigureOut">
              <a:rPr lang="en-US" smtClean="0"/>
              <a:pPr/>
              <a:t>8/23/2019</a:t>
            </a:fld>
            <a:endParaRPr lang="en-US"/>
          </a:p>
        </p:txBody>
      </p:sp>
      <p:sp>
        <p:nvSpPr>
          <p:cNvPr id="8" name="Footer Placeholder 7"/>
          <p:cNvSpPr>
            <a:spLocks noGrp="1"/>
          </p:cNvSpPr>
          <p:nvPr>
            <p:ph type="ftr" sz="quarter" idx="11"/>
          </p:nvPr>
        </p:nvSpPr>
        <p:spPr/>
        <p:txBody>
          <a:bodyPr/>
          <a:lstStyle>
            <a:extLst/>
          </a:lstStyle>
          <a:p>
            <a:endParaRPr lang="en-US"/>
          </a:p>
        </p:txBody>
      </p:sp>
      <p:sp>
        <p:nvSpPr>
          <p:cNvPr id="9" name="Slide Number Placeholder 8"/>
          <p:cNvSpPr>
            <a:spLocks noGrp="1"/>
          </p:cNvSpPr>
          <p:nvPr>
            <p:ph type="sldNum" sz="quarter" idx="12"/>
          </p:nvPr>
        </p:nvSpPr>
        <p:spPr/>
        <p:txBody>
          <a:bodyPr/>
          <a:lstStyle>
            <a:extLst/>
          </a:lstStyle>
          <a:p>
            <a:fld id="{2E1A9D69-9126-41B4-94D4-E82971E28EF8}"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1143000"/>
          </a:xfrm>
        </p:spPr>
        <p:txBody>
          <a:bodyPr/>
          <a:lstStyle>
            <a:extLst/>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extLst/>
          </a:lstStyle>
          <a:p>
            <a:fld id="{8997F478-5D5B-424C-B314-2936E3972D3D}" type="datetimeFigureOut">
              <a:rPr lang="en-US" smtClean="0"/>
              <a:pPr/>
              <a:t>8/23/2019</a:t>
            </a:fld>
            <a:endParaRPr lang="en-US"/>
          </a:p>
        </p:txBody>
      </p:sp>
      <p:sp>
        <p:nvSpPr>
          <p:cNvPr id="4" name="Footer Placeholder 3"/>
          <p:cNvSpPr>
            <a:spLocks noGrp="1"/>
          </p:cNvSpPr>
          <p:nvPr>
            <p:ph type="ftr" sz="quarter" idx="11"/>
          </p:nvPr>
        </p:nvSpPr>
        <p:spPr/>
        <p:txBody>
          <a:bodyPr/>
          <a:lstStyle>
            <a:extLst/>
          </a:lstStyle>
          <a:p>
            <a:endParaRPr lang="en-US"/>
          </a:p>
        </p:txBody>
      </p:sp>
      <p:sp>
        <p:nvSpPr>
          <p:cNvPr id="5" name="Slide Number Placeholder 4"/>
          <p:cNvSpPr>
            <a:spLocks noGrp="1"/>
          </p:cNvSpPr>
          <p:nvPr>
            <p:ph type="sldNum" sz="quarter" idx="12"/>
          </p:nvPr>
        </p:nvSpPr>
        <p:spPr/>
        <p:txBody>
          <a:bodyPr/>
          <a:lstStyle>
            <a:extLst/>
          </a:lstStyle>
          <a:p>
            <a:fld id="{2E1A9D69-9126-41B4-94D4-E82971E28EF8}"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solidFill>
                  <a:schemeClr val="tx2"/>
                </a:solidFill>
              </a:defRPr>
            </a:lvl1pPr>
            <a:extLst/>
          </a:lstStyle>
          <a:p>
            <a:fld id="{8997F478-5D5B-424C-B314-2936E3972D3D}" type="datetimeFigureOut">
              <a:rPr lang="en-US" smtClean="0"/>
              <a:pPr/>
              <a:t>8/23/2019</a:t>
            </a:fld>
            <a:endParaRPr lang="en-US"/>
          </a:p>
        </p:txBody>
      </p:sp>
      <p:sp>
        <p:nvSpPr>
          <p:cNvPr id="3" name="Footer Placeholder 2"/>
          <p:cNvSpPr>
            <a:spLocks noGrp="1"/>
          </p:cNvSpPr>
          <p:nvPr>
            <p:ph type="ftr" sz="quarter" idx="11"/>
          </p:nvPr>
        </p:nvSpPr>
        <p:spPr/>
        <p:txBody>
          <a:bodyPr/>
          <a:lstStyle>
            <a:lvl1pPr>
              <a:defRPr>
                <a:solidFill>
                  <a:schemeClr val="tx2"/>
                </a:solidFill>
              </a:defRPr>
            </a:lvl1pPr>
            <a:extLst/>
          </a:lstStyle>
          <a:p>
            <a:endParaRPr lang="en-US"/>
          </a:p>
        </p:txBody>
      </p:sp>
      <p:sp>
        <p:nvSpPr>
          <p:cNvPr id="4" name="Slide Number Placeholder 3"/>
          <p:cNvSpPr>
            <a:spLocks noGrp="1"/>
          </p:cNvSpPr>
          <p:nvPr>
            <p:ph type="sldNum" sz="quarter" idx="12"/>
          </p:nvPr>
        </p:nvSpPr>
        <p:spPr/>
        <p:txBody>
          <a:bodyPr/>
          <a:lstStyle>
            <a:extLst/>
          </a:lstStyle>
          <a:p>
            <a:fld id="{2E1A9D69-9126-41B4-94D4-E82971E28EF8}"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5897880" cy="1173480"/>
          </a:xfrm>
        </p:spPr>
        <p:txBody>
          <a:bodyPr wrap="square" anchor="b"/>
          <a:lstStyle>
            <a:lvl1pPr algn="l">
              <a:buNone/>
              <a:defRPr lang="en-US" sz="2400" baseline="0" smtClean="0"/>
            </a:lvl1pPr>
            <a:extLst/>
          </a:lstStyle>
          <a:p>
            <a:r>
              <a:rPr kumimoji="0" lang="en-US" smtClean="0"/>
              <a:t>Click to edit Master title style</a:t>
            </a:r>
            <a:endParaRPr kumimoji="0" lang="en-US"/>
          </a:p>
        </p:txBody>
      </p:sp>
      <p:sp>
        <p:nvSpPr>
          <p:cNvPr id="3" name="Text Placeholder 2"/>
          <p:cNvSpPr>
            <a:spLocks noGrp="1"/>
          </p:cNvSpPr>
          <p:nvPr>
            <p:ph type="body" idx="2"/>
          </p:nvPr>
        </p:nvSpPr>
        <p:spPr>
          <a:xfrm>
            <a:off x="457200" y="1497416"/>
            <a:ext cx="5897880" cy="602512"/>
          </a:xfrm>
        </p:spPr>
        <p:txBody>
          <a:bodyPr rot="0" spcFirstLastPara="0" vertOverflow="overflow" horzOverflow="overflow" vert="horz" wrap="square" lIns="45720" tIns="0" rIns="0" bIns="0" numCol="1" spcCol="0" rtlCol="0" fromWordArt="0" anchor="t" anchorCtr="0" forceAA="0" compatLnSpc="1">
            <a:normAutofit/>
          </a:bodyPr>
          <a:lstStyle>
            <a:lvl1pPr marL="0" indent="0">
              <a:spcBef>
                <a:spcPts val="0"/>
              </a:spcBef>
              <a:spcAft>
                <a:spcPts val="0"/>
              </a:spcAft>
              <a:buNone/>
              <a:defRPr sz="1400"/>
            </a:lvl1pPr>
            <a:lvl2pPr>
              <a:buNone/>
              <a:defRPr sz="1200"/>
            </a:lvl2pPr>
            <a:lvl3pPr>
              <a:buNone/>
              <a:defRPr sz="1000"/>
            </a:lvl3pPr>
            <a:lvl4pPr>
              <a:buNone/>
              <a:defRPr sz="900"/>
            </a:lvl4pPr>
            <a:lvl5pPr>
              <a:buNone/>
              <a:defRPr sz="900"/>
            </a:lvl5pPr>
            <a:extLst/>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457200" y="2133600"/>
            <a:ext cx="7239000" cy="4371752"/>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extLst/>
          </a:lstStyle>
          <a:p>
            <a:fld id="{8997F478-5D5B-424C-B314-2936E3972D3D}" type="datetimeFigureOut">
              <a:rPr lang="en-US" smtClean="0"/>
              <a:pPr/>
              <a:t>8/23/2019</a:t>
            </a:fld>
            <a:endParaRPr lang="en-US"/>
          </a:p>
        </p:txBody>
      </p:sp>
      <p:sp>
        <p:nvSpPr>
          <p:cNvPr id="6" name="Footer Placeholder 5"/>
          <p:cNvSpPr>
            <a:spLocks noGrp="1"/>
          </p:cNvSpPr>
          <p:nvPr>
            <p:ph type="ftr" sz="quarter" idx="11"/>
          </p:nvPr>
        </p:nvSpPr>
        <p:spPr/>
        <p:txBody>
          <a:bodyPr/>
          <a:lstStyle>
            <a:extLst/>
          </a:lstStyle>
          <a:p>
            <a:endParaRPr lang="en-US"/>
          </a:p>
        </p:txBody>
      </p:sp>
      <p:sp>
        <p:nvSpPr>
          <p:cNvPr id="7" name="Slide Number Placeholder 6"/>
          <p:cNvSpPr>
            <a:spLocks noGrp="1"/>
          </p:cNvSpPr>
          <p:nvPr>
            <p:ph type="sldNum" sz="quarter" idx="12"/>
          </p:nvPr>
        </p:nvSpPr>
        <p:spPr/>
        <p:txBody>
          <a:bodyPr/>
          <a:lstStyle>
            <a:extLst/>
          </a:lstStyle>
          <a:p>
            <a:fld id="{2E1A9D69-9126-41B4-94D4-E82971E28EF8}"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2">
        <a:schemeClr val="bg2"/>
      </p:bgRef>
    </p:bg>
    <p:spTree>
      <p:nvGrpSpPr>
        <p:cNvPr id="1" name=""/>
        <p:cNvGrpSpPr/>
        <p:nvPr/>
      </p:nvGrpSpPr>
      <p:grpSpPr>
        <a:xfrm>
          <a:off x="0" y="0"/>
          <a:ext cx="0" cy="0"/>
          <a:chOff x="0" y="0"/>
          <a:chExt cx="0" cy="0"/>
        </a:xfrm>
      </p:grpSpPr>
      <p:sp>
        <p:nvSpPr>
          <p:cNvPr id="8" name="Rectangle 7"/>
          <p:cNvSpPr/>
          <p:nvPr/>
        </p:nvSpPr>
        <p:spPr>
          <a:xfrm rot="21240000">
            <a:off x="597968" y="1004668"/>
            <a:ext cx="4319527" cy="4312573"/>
          </a:xfrm>
          <a:prstGeom prst="rect">
            <a:avLst/>
          </a:prstGeom>
          <a:solidFill>
            <a:srgbClr val="FAFAFA"/>
          </a:solidFill>
          <a:ln w="1270" cap="rnd" cmpd="sng" algn="ctr">
            <a:solidFill>
              <a:srgbClr val="EAEAEA"/>
            </a:solidFill>
            <a:prstDash val="solid"/>
          </a:ln>
          <a:effectLst>
            <a:outerShdw blurRad="25000" dist="12700" dir="5400000" algn="t"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9" name="Rectangle 8"/>
          <p:cNvSpPr/>
          <p:nvPr/>
        </p:nvSpPr>
        <p:spPr>
          <a:xfrm rot="21420000">
            <a:off x="596706" y="998816"/>
            <a:ext cx="4319527" cy="4312573"/>
          </a:xfrm>
          <a:prstGeom prst="rect">
            <a:avLst/>
          </a:prstGeom>
          <a:solidFill>
            <a:srgbClr val="FAFAFA"/>
          </a:solidFill>
          <a:ln w="1270" cap="rnd" cmpd="sng" algn="ctr">
            <a:solidFill>
              <a:srgbClr val="EAEAEA"/>
            </a:solidFill>
            <a:prstDash val="solid"/>
          </a:ln>
          <a:effectLst>
            <a:outerShdw blurRad="28000" dist="12700" dir="5400000" algn="tl"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2" name="Title 1"/>
          <p:cNvSpPr>
            <a:spLocks noGrp="1"/>
          </p:cNvSpPr>
          <p:nvPr>
            <p:ph type="title"/>
          </p:nvPr>
        </p:nvSpPr>
        <p:spPr>
          <a:xfrm>
            <a:off x="5389098" y="1143000"/>
            <a:ext cx="3429000" cy="2057400"/>
          </a:xfrm>
        </p:spPr>
        <p:txBody>
          <a:bodyPr vert="horz" anchor="b"/>
          <a:lstStyle>
            <a:lvl1pPr algn="l">
              <a:buNone/>
              <a:defRPr sz="3000" b="1" baseline="0">
                <a:ln w="500">
                  <a:solidFill>
                    <a:schemeClr val="tx2">
                      <a:shade val="10000"/>
                      <a:satMod val="135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defRPr>
            </a:lvl1pPr>
            <a:extLst/>
          </a:lstStyle>
          <a:p>
            <a:r>
              <a:rPr kumimoji="0" lang="en-US" smtClean="0"/>
              <a:t>Click to edit Master title style</a:t>
            </a:r>
            <a:endParaRPr kumimoji="0" lang="en-US" dirty="0"/>
          </a:p>
        </p:txBody>
      </p:sp>
      <p:sp>
        <p:nvSpPr>
          <p:cNvPr id="4" name="Text Placeholder 3"/>
          <p:cNvSpPr>
            <a:spLocks noGrp="1"/>
          </p:cNvSpPr>
          <p:nvPr>
            <p:ph type="body" sz="half" idx="2"/>
          </p:nvPr>
        </p:nvSpPr>
        <p:spPr>
          <a:xfrm>
            <a:off x="5389098" y="3283634"/>
            <a:ext cx="3429000" cy="1920240"/>
          </a:xfrm>
        </p:spPr>
        <p:txBody>
          <a:bodyPr rot="0" spcFirstLastPara="0" vertOverflow="overflow" horzOverflow="overflow" vert="horz" wrap="square" lIns="82296" tIns="0" rIns="0" bIns="0" numCol="1" spcCol="0" rtlCol="0" fromWordArt="0" anchor="t" anchorCtr="0" forceAA="0" compatLnSpc="1">
            <a:normAutofit/>
          </a:bodyPr>
          <a:lstStyle>
            <a:lvl1pPr marL="0" indent="0">
              <a:lnSpc>
                <a:spcPct val="100000"/>
              </a:lnSpc>
              <a:spcBef>
                <a:spcPts val="0"/>
              </a:spcBef>
              <a:buFontTx/>
              <a:buNone/>
              <a:defRPr sz="1400" baseline="0">
                <a:solidFill>
                  <a:schemeClr val="tx1"/>
                </a:solidFill>
              </a:defRPr>
            </a:lvl1pPr>
            <a:lvl2pPr>
              <a:defRPr sz="1200"/>
            </a:lvl2pPr>
            <a:lvl3pPr>
              <a:defRPr sz="1000"/>
            </a:lvl3pPr>
            <a:lvl4pPr>
              <a:defRPr sz="900"/>
            </a:lvl4pPr>
            <a:lvl5pPr>
              <a:defRPr sz="900"/>
            </a:lvl5pPr>
            <a:extLst/>
          </a:lstStyle>
          <a:p>
            <a:pPr marL="0" marR="0" lvl="0" indent="0" algn="l" defTabSz="0" rtl="0" eaLnBrk="1" fontAlgn="auto" latinLnBrk="0" hangingPunct="1">
              <a:lnSpc>
                <a:spcPct val="100000"/>
              </a:lnSpc>
              <a:spcBef>
                <a:spcPts val="0"/>
              </a:spcBef>
              <a:spcAft>
                <a:spcPts val="0"/>
              </a:spcAft>
              <a:buClr>
                <a:schemeClr val="tx2"/>
              </a:buClr>
              <a:buSzPct val="73000"/>
              <a:buFontTx/>
              <a:buNone/>
              <a:tabLst/>
              <a:defRPr/>
            </a:pPr>
            <a:r>
              <a:rPr kumimoji="0" lang="en-US" smtClean="0"/>
              <a:t>Click to edit Master text styles</a:t>
            </a:r>
          </a:p>
        </p:txBody>
      </p:sp>
      <p:sp>
        <p:nvSpPr>
          <p:cNvPr id="5" name="Date Placeholder 4"/>
          <p:cNvSpPr>
            <a:spLocks noGrp="1"/>
          </p:cNvSpPr>
          <p:nvPr>
            <p:ph type="dt" sz="half" idx="10"/>
          </p:nvPr>
        </p:nvSpPr>
        <p:spPr/>
        <p:txBody>
          <a:bodyPr/>
          <a:lstStyle>
            <a:extLst/>
          </a:lstStyle>
          <a:p>
            <a:fld id="{8997F478-5D5B-424C-B314-2936E3972D3D}" type="datetimeFigureOut">
              <a:rPr lang="en-US" smtClean="0"/>
              <a:pPr/>
              <a:t>8/23/2019</a:t>
            </a:fld>
            <a:endParaRPr lang="en-US"/>
          </a:p>
        </p:txBody>
      </p:sp>
      <p:sp>
        <p:nvSpPr>
          <p:cNvPr id="6" name="Footer Placeholder 5"/>
          <p:cNvSpPr>
            <a:spLocks noGrp="1"/>
          </p:cNvSpPr>
          <p:nvPr>
            <p:ph type="ftr" sz="quarter" idx="11"/>
          </p:nvPr>
        </p:nvSpPr>
        <p:spPr/>
        <p:txBody>
          <a:bodyPr/>
          <a:lstStyle>
            <a:extLst/>
          </a:lstStyle>
          <a:p>
            <a:endParaRPr lang="en-US"/>
          </a:p>
        </p:txBody>
      </p:sp>
      <p:sp>
        <p:nvSpPr>
          <p:cNvPr id="7" name="Slide Number Placeholder 6"/>
          <p:cNvSpPr>
            <a:spLocks noGrp="1"/>
          </p:cNvSpPr>
          <p:nvPr>
            <p:ph type="sldNum" sz="quarter" idx="12"/>
          </p:nvPr>
        </p:nvSpPr>
        <p:spPr/>
        <p:txBody>
          <a:bodyPr/>
          <a:lstStyle>
            <a:extLst/>
          </a:lstStyle>
          <a:p>
            <a:fld id="{2E1A9D69-9126-41B4-94D4-E82971E28EF8}" type="slidenum">
              <a:rPr lang="en-US" smtClean="0"/>
              <a:pPr/>
              <a:t>‹#›</a:t>
            </a:fld>
            <a:endParaRPr lang="en-US"/>
          </a:p>
        </p:txBody>
      </p:sp>
      <p:sp>
        <p:nvSpPr>
          <p:cNvPr id="10" name="Picture Placeholder 9"/>
          <p:cNvSpPr>
            <a:spLocks noGrp="1"/>
          </p:cNvSpPr>
          <p:nvPr>
            <p:ph type="pic" idx="1"/>
          </p:nvPr>
        </p:nvSpPr>
        <p:spPr>
          <a:xfrm>
            <a:off x="663682" y="1041002"/>
            <a:ext cx="4206240" cy="4206240"/>
          </a:xfrm>
          <a:solidFill>
            <a:schemeClr val="bg2">
              <a:shade val="50000"/>
            </a:schemeClr>
          </a:solidFill>
          <a:ln w="107950">
            <a:solidFill>
              <a:srgbClr val="FFFFFF"/>
            </a:solidFill>
            <a:miter lim="800000"/>
          </a:ln>
          <a:effectLst>
            <a:outerShdw blurRad="44450" dist="3810" dir="5400000" algn="tl" rotWithShape="0">
              <a:srgbClr val="000000">
                <a:alpha val="60000"/>
              </a:srgbClr>
            </a:outerShdw>
          </a:effectLst>
          <a:scene3d>
            <a:camera prst="orthographicFront"/>
            <a:lightRig rig="threePt" dir="t"/>
          </a:scene3d>
          <a:sp3d contourW="3810">
            <a:contourClr>
              <a:srgbClr val="969696"/>
            </a:contourClr>
          </a:sp3d>
        </p:spPr>
        <p:txBody>
          <a:bodyPr/>
          <a:lstStyle>
            <a:lvl1pPr marL="0" indent="0">
              <a:buNone/>
              <a:defRPr sz="3200"/>
            </a:lvl1pPr>
            <a:extLst/>
          </a:lstStyle>
          <a:p>
            <a:r>
              <a:rPr kumimoji="0" lang="en-US" smtClean="0"/>
              <a:t>Click icon to add picture</a:t>
            </a:r>
            <a:endParaRPr kumimoji="0" lang="en-US"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p:nvSpPr>
        <p:spPr>
          <a:xfrm flipH="1">
            <a:off x="8153400" y="0"/>
            <a:ext cx="990600" cy="6858000"/>
          </a:xfrm>
          <a:prstGeom prst="rect">
            <a:avLst/>
          </a:prstGeom>
          <a:blipFill>
            <a:blip r:embed="rId1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10000" r="50000" b="-10000"/>
                </a:path>
                <a:tileRect/>
              </a:gradFill>
            </a:fillOverlay>
            <a:innerShdw blurRad="63500" dist="44450" dir="10800000">
              <a:srgbClr val="000000">
                <a:alpha val="45000"/>
              </a:srgbClr>
            </a:inn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3" name="Title Placeholder 2"/>
          <p:cNvSpPr>
            <a:spLocks noGrp="1"/>
          </p:cNvSpPr>
          <p:nvPr>
            <p:ph type="title"/>
          </p:nvPr>
        </p:nvSpPr>
        <p:spPr>
          <a:xfrm>
            <a:off x="457200" y="320040"/>
            <a:ext cx="7239000" cy="1143000"/>
          </a:xfrm>
          <a:prstGeom prst="rect">
            <a:avLst/>
          </a:prstGeom>
        </p:spPr>
        <p:txBody>
          <a:bodyPr vert="horz" lIns="45720" tIns="0" rIns="45720" bIns="0" anchor="b" anchorCtr="0">
            <a:normAutofit/>
          </a:bodyPr>
          <a:lstStyle>
            <a:extLst/>
          </a:lstStyle>
          <a:p>
            <a:r>
              <a:rPr kumimoji="0" lang="en-US" smtClean="0"/>
              <a:t>Click to edit Master title style</a:t>
            </a:r>
            <a:endParaRPr kumimoji="0" lang="en-US"/>
          </a:p>
        </p:txBody>
      </p:sp>
      <p:sp>
        <p:nvSpPr>
          <p:cNvPr id="31" name="Text Placeholder 30"/>
          <p:cNvSpPr>
            <a:spLocks noGrp="1"/>
          </p:cNvSpPr>
          <p:nvPr>
            <p:ph type="body" idx="1"/>
          </p:nvPr>
        </p:nvSpPr>
        <p:spPr>
          <a:xfrm>
            <a:off x="457200" y="1609416"/>
            <a:ext cx="7239000" cy="4846320"/>
          </a:xfrm>
          <a:prstGeom prst="rect">
            <a:avLst/>
          </a:prstGeom>
        </p:spPr>
        <p:txBody>
          <a:bodyPr vert="horz">
            <a:normAutofit/>
          </a:bodyPr>
          <a:lstStyle>
            <a:extLst/>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27" name="Date Placeholder 26"/>
          <p:cNvSpPr>
            <a:spLocks noGrp="1"/>
          </p:cNvSpPr>
          <p:nvPr>
            <p:ph type="dt" sz="half" idx="2"/>
          </p:nvPr>
        </p:nvSpPr>
        <p:spPr>
          <a:xfrm>
            <a:off x="4245936" y="6557946"/>
            <a:ext cx="2002464" cy="226902"/>
          </a:xfrm>
          <a:prstGeom prst="rect">
            <a:avLst/>
          </a:prstGeom>
        </p:spPr>
        <p:txBody>
          <a:bodyPr vert="horz" tIns="0" bIns="0" anchor="b"/>
          <a:lstStyle>
            <a:lvl1pPr algn="l" eaLnBrk="1" latinLnBrk="0" hangingPunct="1">
              <a:defRPr kumimoji="0" sz="1000">
                <a:solidFill>
                  <a:schemeClr val="tx2"/>
                </a:solidFill>
              </a:defRPr>
            </a:lvl1pPr>
            <a:extLst/>
          </a:lstStyle>
          <a:p>
            <a:fld id="{8997F478-5D5B-424C-B314-2936E3972D3D}" type="datetimeFigureOut">
              <a:rPr lang="en-US" smtClean="0"/>
              <a:pPr/>
              <a:t>8/23/2019</a:t>
            </a:fld>
            <a:endParaRPr lang="en-US"/>
          </a:p>
        </p:txBody>
      </p:sp>
      <p:sp>
        <p:nvSpPr>
          <p:cNvPr id="4" name="Footer Placeholder 3"/>
          <p:cNvSpPr>
            <a:spLocks noGrp="1"/>
          </p:cNvSpPr>
          <p:nvPr>
            <p:ph type="ftr" sz="quarter" idx="3"/>
          </p:nvPr>
        </p:nvSpPr>
        <p:spPr>
          <a:xfrm>
            <a:off x="457200" y="6557946"/>
            <a:ext cx="3657600" cy="228600"/>
          </a:xfrm>
          <a:prstGeom prst="rect">
            <a:avLst/>
          </a:prstGeom>
        </p:spPr>
        <p:txBody>
          <a:bodyPr vert="horz" tIns="0" bIns="0" anchor="b"/>
          <a:lstStyle>
            <a:lvl1pPr algn="r" eaLnBrk="1" latinLnBrk="0" hangingPunct="1">
              <a:defRPr kumimoji="0" sz="1000">
                <a:solidFill>
                  <a:schemeClr val="tx2"/>
                </a:solidFill>
              </a:defRPr>
            </a:lvl1pPr>
            <a:extLst/>
          </a:lstStyle>
          <a:p>
            <a:endParaRPr lang="en-US"/>
          </a:p>
        </p:txBody>
      </p:sp>
      <p:sp>
        <p:nvSpPr>
          <p:cNvPr id="16" name="Slide Number Placeholder 15"/>
          <p:cNvSpPr>
            <a:spLocks noGrp="1"/>
          </p:cNvSpPr>
          <p:nvPr>
            <p:ph type="sldNum" sz="quarter" idx="4"/>
          </p:nvPr>
        </p:nvSpPr>
        <p:spPr>
          <a:xfrm>
            <a:off x="6251448" y="6556248"/>
            <a:ext cx="588336" cy="228600"/>
          </a:xfrm>
          <a:prstGeom prst="rect">
            <a:avLst/>
          </a:prstGeom>
        </p:spPr>
        <p:txBody>
          <a:bodyPr vert="horz" lIns="0" tIns="0" rIns="0" bIns="0" anchor="b"/>
          <a:lstStyle>
            <a:lvl1pPr algn="r" eaLnBrk="1" latinLnBrk="0" hangingPunct="1">
              <a:defRPr kumimoji="0" sz="1100">
                <a:solidFill>
                  <a:schemeClr val="tx2"/>
                </a:solidFill>
              </a:defRPr>
            </a:lvl1pPr>
            <a:extLst/>
          </a:lstStyle>
          <a:p>
            <a:fld id="{2E1A9D69-9126-41B4-94D4-E82971E28EF8}"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rtl="0" eaLnBrk="1" latinLnBrk="0" hangingPunct="1">
        <a:spcBef>
          <a:spcPct val="0"/>
        </a:spcBef>
        <a:buNone/>
        <a:defRPr kumimoji="0" sz="3800" b="1" kern="1200" cap="all" baseline="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latin typeface="+mj-lt"/>
          <a:ea typeface="+mj-ea"/>
          <a:cs typeface="+mj-cs"/>
        </a:defRPr>
      </a:lvl1pPr>
      <a:extLst/>
    </p:titleStyle>
    <p:bodyStyle>
      <a:lvl1pPr marL="274320" indent="-274320" algn="l" rtl="0" eaLnBrk="1" latinLnBrk="0" hangingPunct="1">
        <a:spcBef>
          <a:spcPts val="600"/>
        </a:spcBef>
        <a:buClr>
          <a:schemeClr val="tx2"/>
        </a:buClr>
        <a:buSzPct val="73000"/>
        <a:buFont typeface="Wingdings 2"/>
        <a:buChar char=""/>
        <a:defRPr kumimoji="0" sz="2600" kern="1200" baseline="0">
          <a:solidFill>
            <a:schemeClr val="tx1"/>
          </a:solidFill>
          <a:latin typeface="+mn-lt"/>
          <a:ea typeface="+mn-ea"/>
          <a:cs typeface="+mn-cs"/>
        </a:defRPr>
      </a:lvl1pPr>
      <a:lvl2pPr marL="521208" indent="-228600" algn="l" rtl="0" eaLnBrk="1" latinLnBrk="0" hangingPunct="1">
        <a:spcBef>
          <a:spcPts val="500"/>
        </a:spcBef>
        <a:buClr>
          <a:schemeClr val="accent4"/>
        </a:buClr>
        <a:buSzPct val="80000"/>
        <a:buFont typeface="Wingdings 2"/>
        <a:buChar char=""/>
        <a:defRPr kumimoji="0" sz="2300" kern="1200">
          <a:solidFill>
            <a:schemeClr val="tx1">
              <a:tint val="85000"/>
            </a:schemeClr>
          </a:solidFill>
          <a:latin typeface="+mn-lt"/>
          <a:ea typeface="+mn-ea"/>
          <a:cs typeface="+mn-cs"/>
        </a:defRPr>
      </a:lvl2pPr>
      <a:lvl3pPr marL="758952" indent="-228600" algn="l" rtl="0" eaLnBrk="1" latinLnBrk="0" hangingPunct="1">
        <a:spcBef>
          <a:spcPts val="400"/>
        </a:spcBef>
        <a:buClr>
          <a:schemeClr val="accent4"/>
        </a:buClr>
        <a:buSzPct val="60000"/>
        <a:buFont typeface="Wingdings"/>
        <a:buChar char=""/>
        <a:defRPr kumimoji="0" sz="2000" kern="1200">
          <a:solidFill>
            <a:schemeClr val="tx1"/>
          </a:solidFill>
          <a:latin typeface="+mn-lt"/>
          <a:ea typeface="+mn-ea"/>
          <a:cs typeface="+mn-cs"/>
        </a:defRPr>
      </a:lvl3pPr>
      <a:lvl4pPr marL="1005840" indent="-228600" algn="l" rtl="0" eaLnBrk="1" latinLnBrk="0" hangingPunct="1">
        <a:spcBef>
          <a:spcPct val="20000"/>
        </a:spcBef>
        <a:buClr>
          <a:schemeClr val="accent4"/>
        </a:buClr>
        <a:buSzPct val="80000"/>
        <a:buFont typeface="Wingdings 2"/>
        <a:buChar char=""/>
        <a:defRPr kumimoji="0" sz="2000" kern="1200">
          <a:solidFill>
            <a:schemeClr val="tx1">
              <a:tint val="85000"/>
            </a:schemeClr>
          </a:solidFill>
          <a:latin typeface="+mn-lt"/>
          <a:ea typeface="+mn-ea"/>
          <a:cs typeface="+mn-cs"/>
        </a:defRPr>
      </a:lvl4pPr>
      <a:lvl5pPr marL="1280160" indent="-228600" algn="l" rtl="0" eaLnBrk="1" latinLnBrk="0" hangingPunct="1">
        <a:spcBef>
          <a:spcPts val="400"/>
        </a:spcBef>
        <a:buClr>
          <a:schemeClr val="accent4"/>
        </a:buClr>
        <a:buSzPct val="70000"/>
        <a:buFont typeface="Wingdings"/>
        <a:buChar char=""/>
        <a:defRPr kumimoji="0" sz="1800" kern="1200">
          <a:solidFill>
            <a:schemeClr val="tx1"/>
          </a:solidFill>
          <a:latin typeface="+mn-lt"/>
          <a:ea typeface="+mn-ea"/>
          <a:cs typeface="+mn-cs"/>
        </a:defRPr>
      </a:lvl5pPr>
      <a:lvl6pPr marL="1472184" indent="-182880" algn="l" rtl="0"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l" rtl="0"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l" rtl="0"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l" rtl="0"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1.jpeg"/><Relationship Id="rId5" Type="http://schemas.openxmlformats.org/officeDocument/2006/relationships/image" Target="../media/image3.png"/><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gif"/></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COVARIANCE</a:t>
            </a:r>
            <a:endParaRPr lang="en-US" dirty="0"/>
          </a:p>
        </p:txBody>
      </p:sp>
      <p:sp>
        <p:nvSpPr>
          <p:cNvPr id="4" name="TextBox 3"/>
          <p:cNvSpPr txBox="1"/>
          <p:nvPr/>
        </p:nvSpPr>
        <p:spPr>
          <a:xfrm>
            <a:off x="762000" y="1752600"/>
            <a:ext cx="3962400" cy="3539430"/>
          </a:xfrm>
          <a:prstGeom prst="rect">
            <a:avLst/>
          </a:prstGeom>
          <a:noFill/>
        </p:spPr>
        <p:txBody>
          <a:bodyPr wrap="square" rtlCol="0">
            <a:spAutoFit/>
          </a:bodyPr>
          <a:lstStyle/>
          <a:p>
            <a:r>
              <a:rPr lang="en-US" sz="3200" dirty="0" smtClean="0">
                <a:solidFill>
                  <a:schemeClr val="accent1"/>
                </a:solidFill>
                <a:sym typeface="Wingdings" pitchFamily="2" charset="2"/>
              </a:rPr>
              <a:t>Definition</a:t>
            </a:r>
          </a:p>
          <a:p>
            <a:r>
              <a:rPr lang="en-US" sz="3200" dirty="0" smtClean="0">
                <a:solidFill>
                  <a:schemeClr val="accent1"/>
                </a:solidFill>
                <a:sym typeface="Wingdings" pitchFamily="2" charset="2"/>
              </a:rPr>
              <a:t>Formula</a:t>
            </a:r>
          </a:p>
          <a:p>
            <a:r>
              <a:rPr lang="en-US" sz="3200" dirty="0" smtClean="0">
                <a:solidFill>
                  <a:schemeClr val="accent1"/>
                </a:solidFill>
                <a:sym typeface="Wingdings" pitchFamily="2" charset="2"/>
              </a:rPr>
              <a:t>Values</a:t>
            </a:r>
          </a:p>
          <a:p>
            <a:r>
              <a:rPr lang="en-US" sz="3200" dirty="0" smtClean="0">
                <a:solidFill>
                  <a:schemeClr val="accent1"/>
                </a:solidFill>
                <a:sym typeface="Wingdings" pitchFamily="2" charset="2"/>
              </a:rPr>
              <a:t>Properties</a:t>
            </a:r>
          </a:p>
          <a:p>
            <a:r>
              <a:rPr lang="en-US" sz="3200" dirty="0" smtClean="0">
                <a:solidFill>
                  <a:schemeClr val="accent1"/>
                </a:solidFill>
                <a:sym typeface="Wingdings" pitchFamily="2" charset="2"/>
              </a:rPr>
              <a:t>Change</a:t>
            </a:r>
          </a:p>
          <a:p>
            <a:r>
              <a:rPr lang="en-US" sz="3200" dirty="0" smtClean="0">
                <a:solidFill>
                  <a:schemeClr val="accent1"/>
                </a:solidFill>
                <a:sym typeface="Wingdings" pitchFamily="2" charset="2"/>
              </a:rPr>
              <a:t>Examples</a:t>
            </a:r>
          </a:p>
          <a:p>
            <a:r>
              <a:rPr lang="en-US" sz="3200" dirty="0" smtClean="0">
                <a:solidFill>
                  <a:schemeClr val="accent1"/>
                </a:solidFill>
                <a:sym typeface="Wingdings" pitchFamily="2" charset="2"/>
              </a:rPr>
              <a:t>Inference</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COVARIANCE EXAMPLE 3</a:t>
            </a:r>
            <a:endParaRPr lang="en-US" dirty="0"/>
          </a:p>
        </p:txBody>
      </p:sp>
      <p:pic>
        <p:nvPicPr>
          <p:cNvPr id="4" name="Picture 2"/>
          <p:cNvPicPr>
            <a:picLocks noChangeAspect="1" noChangeArrowheads="1"/>
          </p:cNvPicPr>
          <p:nvPr/>
        </p:nvPicPr>
        <p:blipFill>
          <a:blip r:embed="rId2" cstate="print"/>
          <a:srcRect l="25183" t="35417" r="33821" b="28125"/>
          <a:stretch>
            <a:fillRect/>
          </a:stretch>
        </p:blipFill>
        <p:spPr bwMode="auto">
          <a:xfrm>
            <a:off x="4572000" y="1676400"/>
            <a:ext cx="3505200" cy="1981200"/>
          </a:xfrm>
          <a:prstGeom prst="rect">
            <a:avLst/>
          </a:prstGeom>
          <a:noFill/>
          <a:ln w="9525">
            <a:noFill/>
            <a:miter lim="800000"/>
            <a:headEnd/>
            <a:tailEnd/>
          </a:ln>
        </p:spPr>
      </p:pic>
      <p:sp>
        <p:nvSpPr>
          <p:cNvPr id="5" name="Content Placeholder 2"/>
          <p:cNvSpPr txBox="1">
            <a:spLocks/>
          </p:cNvSpPr>
          <p:nvPr/>
        </p:nvSpPr>
        <p:spPr>
          <a:xfrm>
            <a:off x="4267200" y="3581400"/>
            <a:ext cx="7239000" cy="1655136"/>
          </a:xfrm>
          <a:prstGeom prst="rect">
            <a:avLst/>
          </a:prstGeom>
        </p:spPr>
        <p:txBody>
          <a:bodyPr vert="horz">
            <a:normAutofit/>
          </a:bodyPr>
          <a:lstStyle/>
          <a:p>
            <a:pPr marL="274320" marR="0" lvl="0" indent="-274320" algn="l" defTabSz="914400" rtl="0" eaLnBrk="1" fontAlgn="auto" latinLnBrk="0" hangingPunct="1">
              <a:lnSpc>
                <a:spcPct val="100000"/>
              </a:lnSpc>
              <a:spcBef>
                <a:spcPts val="600"/>
              </a:spcBef>
              <a:spcAft>
                <a:spcPts val="0"/>
              </a:spcAft>
              <a:buClr>
                <a:schemeClr val="tx2"/>
              </a:buClr>
              <a:buSzPct val="73000"/>
              <a:buFont typeface="Wingdings 2"/>
              <a:buChar char=""/>
              <a:tabLst/>
              <a:defRPr/>
            </a:pPr>
            <a:r>
              <a:rPr kumimoji="0" lang="en-US" sz="2600" b="0" i="0" u="none" strike="noStrike" kern="1200" cap="none" spc="0" normalizeH="0" baseline="0" noProof="0" dirty="0" smtClean="0">
                <a:ln>
                  <a:noFill/>
                </a:ln>
                <a:solidFill>
                  <a:schemeClr val="tx1"/>
                </a:solidFill>
                <a:effectLst/>
                <a:uLnTx/>
                <a:uFillTx/>
                <a:latin typeface="+mn-lt"/>
                <a:ea typeface="+mn-ea"/>
                <a:cs typeface="+mn-cs"/>
              </a:rPr>
              <a:t>The covariance is</a:t>
            </a:r>
            <a:r>
              <a:rPr kumimoji="0" lang="en-US" sz="2600" b="0" i="0" u="none" strike="noStrike" kern="1200" cap="none" spc="0" normalizeH="0" noProof="0" dirty="0" smtClean="0">
                <a:ln>
                  <a:noFill/>
                </a:ln>
                <a:solidFill>
                  <a:schemeClr val="tx1"/>
                </a:solidFill>
                <a:effectLst/>
                <a:uLnTx/>
                <a:uFillTx/>
                <a:latin typeface="+mn-lt"/>
                <a:ea typeface="+mn-ea"/>
                <a:cs typeface="+mn-cs"/>
              </a:rPr>
              <a:t> </a:t>
            </a:r>
            <a:r>
              <a:rPr kumimoji="0" lang="en-US" sz="2600" b="0" i="0" u="none" strike="noStrike" kern="1200" cap="none" spc="0" normalizeH="0" baseline="0" noProof="0" dirty="0" smtClean="0">
                <a:ln>
                  <a:noFill/>
                </a:ln>
                <a:solidFill>
                  <a:schemeClr val="tx1"/>
                </a:solidFill>
                <a:effectLst/>
                <a:uLnTx/>
                <a:uFillTx/>
                <a:latin typeface="+mn-lt"/>
                <a:ea typeface="+mn-ea"/>
                <a:cs typeface="+mn-cs"/>
              </a:rPr>
              <a:t>0.665</a:t>
            </a:r>
            <a:endParaRPr kumimoji="0" lang="en-US" sz="2600" b="0" i="0" u="none" strike="noStrike" kern="1200" cap="none" spc="0" normalizeH="0" baseline="0" noProof="0" dirty="0">
              <a:ln>
                <a:noFill/>
              </a:ln>
              <a:solidFill>
                <a:schemeClr val="tx1"/>
              </a:solidFill>
              <a:effectLst/>
              <a:uLnTx/>
              <a:uFillTx/>
              <a:latin typeface="+mn-lt"/>
              <a:ea typeface="+mn-ea"/>
              <a:cs typeface="+mn-cs"/>
            </a:endParaRPr>
          </a:p>
        </p:txBody>
      </p:sp>
      <p:pic>
        <p:nvPicPr>
          <p:cNvPr id="6" name="Picture 3"/>
          <p:cNvPicPr>
            <a:picLocks noChangeAspect="1" noChangeArrowheads="1"/>
          </p:cNvPicPr>
          <p:nvPr/>
        </p:nvPicPr>
        <p:blipFill>
          <a:blip r:embed="rId3" cstate="print"/>
          <a:srcRect l="33382" t="32292" r="16252" b="27083"/>
          <a:stretch>
            <a:fillRect/>
          </a:stretch>
        </p:blipFill>
        <p:spPr bwMode="auto">
          <a:xfrm>
            <a:off x="4572000" y="4114800"/>
            <a:ext cx="3505200" cy="2286000"/>
          </a:xfrm>
          <a:prstGeom prst="rect">
            <a:avLst/>
          </a:prstGeom>
          <a:noFill/>
          <a:ln w="9525">
            <a:noFill/>
            <a:miter lim="800000"/>
            <a:headEnd/>
            <a:tailEnd/>
          </a:ln>
        </p:spPr>
      </p:pic>
      <p:sp>
        <p:nvSpPr>
          <p:cNvPr id="7" name="Content Placeholder 2"/>
          <p:cNvSpPr txBox="1">
            <a:spLocks/>
          </p:cNvSpPr>
          <p:nvPr/>
        </p:nvSpPr>
        <p:spPr>
          <a:xfrm>
            <a:off x="4419600" y="6400800"/>
            <a:ext cx="7239000" cy="1655136"/>
          </a:xfrm>
          <a:prstGeom prst="rect">
            <a:avLst/>
          </a:prstGeom>
        </p:spPr>
        <p:txBody>
          <a:bodyPr vert="horz">
            <a:normAutofit/>
          </a:bodyPr>
          <a:lstStyle/>
          <a:p>
            <a:pPr marL="274320" marR="0" lvl="0" indent="-274320" algn="l" defTabSz="914400" rtl="0" eaLnBrk="1" fontAlgn="auto" latinLnBrk="0" hangingPunct="1">
              <a:lnSpc>
                <a:spcPct val="100000"/>
              </a:lnSpc>
              <a:spcBef>
                <a:spcPts val="600"/>
              </a:spcBef>
              <a:spcAft>
                <a:spcPts val="0"/>
              </a:spcAft>
              <a:buClr>
                <a:schemeClr val="tx2"/>
              </a:buClr>
              <a:buSzPct val="73000"/>
              <a:buFont typeface="Wingdings 2"/>
              <a:buChar char=""/>
              <a:tabLst/>
              <a:defRPr/>
            </a:pPr>
            <a:r>
              <a:rPr kumimoji="0" lang="en-US" sz="2600" b="0" i="0" u="none" strike="noStrike" kern="1200" cap="none" spc="0" normalizeH="0" baseline="0" noProof="0" dirty="0" smtClean="0">
                <a:ln>
                  <a:noFill/>
                </a:ln>
                <a:solidFill>
                  <a:schemeClr val="tx1"/>
                </a:solidFill>
                <a:effectLst/>
                <a:uLnTx/>
                <a:uFillTx/>
                <a:latin typeface="+mn-lt"/>
                <a:ea typeface="+mn-ea"/>
                <a:cs typeface="+mn-cs"/>
              </a:rPr>
              <a:t>The covariance is </a:t>
            </a:r>
            <a:r>
              <a:rPr lang="en-US" sz="2600" dirty="0" smtClean="0"/>
              <a:t>-1</a:t>
            </a:r>
            <a:endParaRPr kumimoji="0" lang="en-US" sz="2600" b="0" i="0" u="none" strike="noStrike" kern="1200" cap="none" spc="0" normalizeH="0" baseline="0" noProof="0" dirty="0">
              <a:ln>
                <a:noFill/>
              </a:ln>
              <a:solidFill>
                <a:schemeClr val="tx1"/>
              </a:solidFill>
              <a:effectLst/>
              <a:uLnTx/>
              <a:uFillTx/>
              <a:latin typeface="+mn-lt"/>
              <a:ea typeface="+mn-ea"/>
              <a:cs typeface="+mn-cs"/>
            </a:endParaRPr>
          </a:p>
        </p:txBody>
      </p:sp>
      <p:pic>
        <p:nvPicPr>
          <p:cNvPr id="10" name="Picture 2"/>
          <p:cNvPicPr>
            <a:picLocks noChangeAspect="1" noChangeArrowheads="1"/>
          </p:cNvPicPr>
          <p:nvPr/>
        </p:nvPicPr>
        <p:blipFill>
          <a:blip r:embed="rId4" cstate="print"/>
          <a:srcRect l="8785" r="8053" b="22917"/>
          <a:stretch>
            <a:fillRect/>
          </a:stretch>
        </p:blipFill>
        <p:spPr bwMode="auto">
          <a:xfrm>
            <a:off x="609600" y="1676400"/>
            <a:ext cx="3657600" cy="1981200"/>
          </a:xfrm>
          <a:prstGeom prst="rect">
            <a:avLst/>
          </a:prstGeom>
          <a:noFill/>
          <a:ln w="9525">
            <a:noFill/>
            <a:miter lim="800000"/>
            <a:headEnd/>
            <a:tailEnd/>
          </a:ln>
        </p:spPr>
      </p:pic>
      <p:grpSp>
        <p:nvGrpSpPr>
          <p:cNvPr id="12" name="Group 11"/>
          <p:cNvGrpSpPr/>
          <p:nvPr/>
        </p:nvGrpSpPr>
        <p:grpSpPr>
          <a:xfrm>
            <a:off x="609600" y="4114800"/>
            <a:ext cx="3810000" cy="2286000"/>
            <a:chOff x="1219200" y="2209800"/>
            <a:chExt cx="6705600" cy="2438400"/>
          </a:xfrm>
        </p:grpSpPr>
        <p:pic>
          <p:nvPicPr>
            <p:cNvPr id="13" name="Picture 2"/>
            <p:cNvPicPr>
              <a:picLocks noChangeAspect="1" noChangeArrowheads="1"/>
            </p:cNvPicPr>
            <p:nvPr/>
          </p:nvPicPr>
          <p:blipFill>
            <a:blip r:embed="rId4" cstate="print"/>
            <a:srcRect l="62728" r="8053" b="58623"/>
            <a:stretch>
              <a:fillRect/>
            </a:stretch>
          </p:blipFill>
          <p:spPr bwMode="auto">
            <a:xfrm>
              <a:off x="1219200" y="2209800"/>
              <a:ext cx="6705600" cy="2438400"/>
            </a:xfrm>
            <a:prstGeom prst="rect">
              <a:avLst/>
            </a:prstGeom>
            <a:noFill/>
            <a:ln w="9525">
              <a:noFill/>
              <a:miter lim="800000"/>
              <a:headEnd/>
              <a:tailEnd/>
            </a:ln>
          </p:spPr>
        </p:pic>
        <p:pic>
          <p:nvPicPr>
            <p:cNvPr id="14" name="Picture 2"/>
            <p:cNvPicPr>
              <a:picLocks noChangeAspect="1" noChangeArrowheads="1"/>
            </p:cNvPicPr>
            <p:nvPr/>
          </p:nvPicPr>
          <p:blipFill>
            <a:blip r:embed="rId4" cstate="print"/>
            <a:srcRect l="8785" r="40472" b="56168"/>
            <a:stretch>
              <a:fillRect/>
            </a:stretch>
          </p:blipFill>
          <p:spPr bwMode="auto">
            <a:xfrm>
              <a:off x="4876800" y="2209800"/>
              <a:ext cx="3048000" cy="1295400"/>
            </a:xfrm>
            <a:prstGeom prst="rect">
              <a:avLst/>
            </a:prstGeom>
            <a:noFill/>
            <a:ln w="9525">
              <a:noFill/>
              <a:miter lim="800000"/>
              <a:headEnd/>
              <a:tailEnd/>
            </a:ln>
          </p:spPr>
        </p:pic>
        <p:pic>
          <p:nvPicPr>
            <p:cNvPr id="15" name="Picture 2"/>
            <p:cNvPicPr>
              <a:picLocks noChangeAspect="1" noChangeArrowheads="1"/>
            </p:cNvPicPr>
            <p:nvPr/>
          </p:nvPicPr>
          <p:blipFill>
            <a:blip r:embed="rId4" cstate="print"/>
            <a:srcRect l="8785" t="43832" r="8053" b="22917"/>
            <a:stretch>
              <a:fillRect/>
            </a:stretch>
          </p:blipFill>
          <p:spPr bwMode="auto">
            <a:xfrm flipH="1">
              <a:off x="1219200" y="3429000"/>
              <a:ext cx="4191000" cy="1143000"/>
            </a:xfrm>
            <a:prstGeom prst="rect">
              <a:avLst/>
            </a:prstGeom>
            <a:noFill/>
            <a:ln w="9525">
              <a:noFill/>
              <a:miter lim="800000"/>
              <a:headEnd/>
              <a:tailEnd/>
            </a:ln>
          </p:spPr>
        </p:pic>
      </p:gr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COVARIANCE </a:t>
            </a:r>
            <a:endParaRPr lang="en-US" dirty="0"/>
          </a:p>
        </p:txBody>
      </p:sp>
      <p:sp>
        <p:nvSpPr>
          <p:cNvPr id="3" name="Content Placeholder 2"/>
          <p:cNvSpPr>
            <a:spLocks noGrp="1"/>
          </p:cNvSpPr>
          <p:nvPr>
            <p:ph idx="1"/>
          </p:nvPr>
        </p:nvSpPr>
        <p:spPr>
          <a:xfrm>
            <a:off x="457200" y="1609416"/>
            <a:ext cx="9220200" cy="4846320"/>
          </a:xfrm>
        </p:spPr>
        <p:txBody>
          <a:bodyPr>
            <a:normAutofit/>
          </a:bodyPr>
          <a:lstStyle/>
          <a:p>
            <a:r>
              <a:rPr lang="en-US" sz="2400" dirty="0" smtClean="0"/>
              <a:t>EX1   -    22.46     (Temperature Vs Customers)</a:t>
            </a:r>
          </a:p>
          <a:p>
            <a:r>
              <a:rPr lang="en-US" sz="2400" dirty="0" smtClean="0"/>
              <a:t>EX2   -    78.3       (Height Vs Weight)</a:t>
            </a:r>
          </a:p>
          <a:p>
            <a:r>
              <a:rPr lang="en-US" sz="2400" dirty="0" smtClean="0"/>
              <a:t>EX3   -    0.665     (Annual Return of ABC &amp; XYZ)</a:t>
            </a:r>
          </a:p>
          <a:p>
            <a:r>
              <a:rPr lang="en-US" sz="2400" dirty="0" smtClean="0"/>
              <a:t>EX4   -     -1         (Annual Return of Excelsior &amp; </a:t>
            </a:r>
          </a:p>
          <a:p>
            <a:pPr>
              <a:buNone/>
            </a:pPr>
            <a:r>
              <a:rPr lang="en-US" sz="2400" dirty="0" smtClean="0"/>
              <a:t>                                                        Adirondack)</a:t>
            </a:r>
          </a:p>
          <a:p>
            <a:endParaRPr lang="en-US" sz="2400" dirty="0" smtClean="0"/>
          </a:p>
          <a:p>
            <a:endParaRPr lang="en-US" sz="2400" dirty="0" smtClean="0"/>
          </a:p>
          <a:p>
            <a:r>
              <a:rPr lang="en-US" sz="2400" dirty="0" smtClean="0"/>
              <a:t>Comment on relationship : Strength &amp; Direction</a:t>
            </a:r>
          </a:p>
          <a:p>
            <a:r>
              <a:rPr lang="en-US" sz="2400" dirty="0" smtClean="0"/>
              <a:t>Difference between Units of Measurement</a:t>
            </a:r>
            <a:endParaRPr lang="en-US" sz="2400" dirty="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3276600"/>
            <a:ext cx="8305800" cy="4846320"/>
          </a:xfrm>
        </p:spPr>
        <p:txBody>
          <a:bodyPr>
            <a:normAutofit/>
          </a:bodyPr>
          <a:lstStyle/>
          <a:p>
            <a:r>
              <a:rPr lang="en-US" sz="2000" dirty="0" smtClean="0"/>
              <a:t>The covariance between the temperature and customers is 22.46.</a:t>
            </a:r>
          </a:p>
          <a:p>
            <a:pPr>
              <a:buNone/>
            </a:pPr>
            <a:r>
              <a:rPr lang="en-US" sz="2000" dirty="0" smtClean="0"/>
              <a:t> </a:t>
            </a:r>
          </a:p>
          <a:p>
            <a:pPr>
              <a:buNone/>
            </a:pPr>
            <a:endParaRPr lang="en-US" sz="2000" dirty="0" smtClean="0"/>
          </a:p>
          <a:p>
            <a:r>
              <a:rPr lang="en-US" sz="2000" dirty="0" smtClean="0"/>
              <a:t>Since the covariance is positive, temperature and number of customers have a positive relationship. </a:t>
            </a:r>
          </a:p>
          <a:p>
            <a:endParaRPr lang="en-US" sz="2000" dirty="0" smtClean="0"/>
          </a:p>
          <a:p>
            <a:endParaRPr lang="en-US" sz="2000" dirty="0" smtClean="0"/>
          </a:p>
          <a:p>
            <a:r>
              <a:rPr lang="en-US" sz="2000" dirty="0" smtClean="0"/>
              <a:t>As temperature rises, so does the number of customers.</a:t>
            </a:r>
          </a:p>
          <a:p>
            <a:r>
              <a:rPr lang="en-US" sz="2000" dirty="0" smtClean="0"/>
              <a:t>But here there is no information about how strong the relationship is, and that’s where correlation comes into the picture.</a:t>
            </a:r>
          </a:p>
          <a:p>
            <a:endParaRPr lang="en-US" sz="2000" dirty="0"/>
          </a:p>
        </p:txBody>
      </p:sp>
      <p:pic>
        <p:nvPicPr>
          <p:cNvPr id="2050" name="Picture 2" descr="C:\Users\user\Desktop\1_NR7-VRl2dsjVmBRLOoOkdg.png"/>
          <p:cNvPicPr>
            <a:picLocks noChangeAspect="1" noChangeArrowheads="1"/>
          </p:cNvPicPr>
          <p:nvPr/>
        </p:nvPicPr>
        <p:blipFill>
          <a:blip r:embed="rId2" cstate="print"/>
          <a:srcRect/>
          <a:stretch>
            <a:fillRect/>
          </a:stretch>
        </p:blipFill>
        <p:spPr bwMode="auto">
          <a:xfrm>
            <a:off x="3810000" y="0"/>
            <a:ext cx="4067489" cy="2514600"/>
          </a:xfrm>
          <a:prstGeom prst="rect">
            <a:avLst/>
          </a:prstGeom>
          <a:noFill/>
        </p:spPr>
      </p:pic>
      <p:pic>
        <p:nvPicPr>
          <p:cNvPr id="5" name="Picture 2"/>
          <p:cNvPicPr>
            <a:picLocks noChangeAspect="1" noChangeArrowheads="1"/>
          </p:cNvPicPr>
          <p:nvPr/>
        </p:nvPicPr>
        <p:blipFill>
          <a:blip r:embed="rId3" cstate="print"/>
          <a:srcRect l="18741" t="8333" r="19180" b="14583"/>
          <a:stretch>
            <a:fillRect/>
          </a:stretch>
        </p:blipFill>
        <p:spPr bwMode="auto">
          <a:xfrm>
            <a:off x="0" y="0"/>
            <a:ext cx="3601995" cy="2514600"/>
          </a:xfrm>
          <a:prstGeom prst="rect">
            <a:avLst/>
          </a:prstGeom>
          <a:noFill/>
          <a:ln w="9525">
            <a:noFill/>
            <a:miter lim="800000"/>
            <a:headEnd/>
            <a:tailEnd/>
          </a:ln>
        </p:spPr>
      </p:pic>
      <p:sp>
        <p:nvSpPr>
          <p:cNvPr id="8" name="Rounded Rectangle 7"/>
          <p:cNvSpPr/>
          <p:nvPr/>
        </p:nvSpPr>
        <p:spPr>
          <a:xfrm>
            <a:off x="228600" y="2590800"/>
            <a:ext cx="2057400" cy="5334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rgbClr val="7030A0"/>
                </a:solidFill>
              </a:rPr>
              <a:t>Statistical Result</a:t>
            </a:r>
            <a:endParaRPr lang="en-US" b="1" dirty="0">
              <a:solidFill>
                <a:srgbClr val="7030A0"/>
              </a:solidFill>
            </a:endParaRPr>
          </a:p>
        </p:txBody>
      </p:sp>
      <p:sp>
        <p:nvSpPr>
          <p:cNvPr id="10" name="Rounded Rectangle 9"/>
          <p:cNvSpPr/>
          <p:nvPr/>
        </p:nvSpPr>
        <p:spPr>
          <a:xfrm>
            <a:off x="228600" y="3810000"/>
            <a:ext cx="2057400" cy="5334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rgbClr val="7030A0"/>
                </a:solidFill>
              </a:rPr>
              <a:t>Statistical Inference</a:t>
            </a:r>
            <a:endParaRPr lang="en-US" b="1" dirty="0">
              <a:solidFill>
                <a:srgbClr val="7030A0"/>
              </a:solidFill>
            </a:endParaRPr>
          </a:p>
        </p:txBody>
      </p:sp>
      <p:sp>
        <p:nvSpPr>
          <p:cNvPr id="11" name="Rounded Rectangle 10"/>
          <p:cNvSpPr/>
          <p:nvPr/>
        </p:nvSpPr>
        <p:spPr>
          <a:xfrm>
            <a:off x="228600" y="5181600"/>
            <a:ext cx="2057400" cy="5334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rgbClr val="7030A0"/>
                </a:solidFill>
              </a:rPr>
              <a:t>Actual Inference</a:t>
            </a:r>
            <a:endParaRPr lang="en-US" b="1" dirty="0">
              <a:solidFill>
                <a:srgbClr val="7030A0"/>
              </a:solidFill>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COVARIANCE IN FINANCE DECISON</a:t>
            </a:r>
            <a:endParaRPr lang="en-US" dirty="0"/>
          </a:p>
        </p:txBody>
      </p:sp>
      <p:sp>
        <p:nvSpPr>
          <p:cNvPr id="3" name="Content Placeholder 2"/>
          <p:cNvSpPr>
            <a:spLocks noGrp="1"/>
          </p:cNvSpPr>
          <p:nvPr>
            <p:ph idx="1"/>
          </p:nvPr>
        </p:nvSpPr>
        <p:spPr/>
        <p:txBody>
          <a:bodyPr/>
          <a:lstStyle/>
          <a:p>
            <a:r>
              <a:rPr lang="en-US" dirty="0" smtClean="0"/>
              <a:t>Covariance measures the directional relationship between two stock returns and can help in portfolio management </a:t>
            </a:r>
          </a:p>
          <a:p>
            <a:r>
              <a:rPr lang="en-US" dirty="0" smtClean="0"/>
              <a:t>Positive Covariance &amp; Negative covariance are used as a statistic tool by stock portfolio managers to decide the investment plans </a:t>
            </a:r>
          </a:p>
          <a:p>
            <a:r>
              <a:rPr lang="en-US" dirty="0" smtClean="0"/>
              <a:t>Most investors select the stocks that move in opposite direction because the risk will be lower although they will provide the same amount of potential return</a:t>
            </a:r>
          </a:p>
          <a:p>
            <a:endParaRPr lang="en-US" dirty="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COVARIANCE EXAMPLE 3</a:t>
            </a:r>
            <a:endParaRPr lang="en-US" dirty="0"/>
          </a:p>
        </p:txBody>
      </p:sp>
      <p:pic>
        <p:nvPicPr>
          <p:cNvPr id="4" name="Picture 2"/>
          <p:cNvPicPr>
            <a:picLocks noChangeAspect="1" noChangeArrowheads="1"/>
          </p:cNvPicPr>
          <p:nvPr/>
        </p:nvPicPr>
        <p:blipFill>
          <a:blip r:embed="rId2" cstate="print"/>
          <a:srcRect l="25183" t="35417" r="33821" b="28125"/>
          <a:stretch>
            <a:fillRect/>
          </a:stretch>
        </p:blipFill>
        <p:spPr bwMode="auto">
          <a:xfrm>
            <a:off x="4572000" y="1676400"/>
            <a:ext cx="3505200" cy="1981200"/>
          </a:xfrm>
          <a:prstGeom prst="rect">
            <a:avLst/>
          </a:prstGeom>
          <a:noFill/>
          <a:ln w="9525">
            <a:noFill/>
            <a:miter lim="800000"/>
            <a:headEnd/>
            <a:tailEnd/>
          </a:ln>
        </p:spPr>
      </p:pic>
      <p:sp>
        <p:nvSpPr>
          <p:cNvPr id="5" name="Content Placeholder 2"/>
          <p:cNvSpPr txBox="1">
            <a:spLocks/>
          </p:cNvSpPr>
          <p:nvPr/>
        </p:nvSpPr>
        <p:spPr>
          <a:xfrm>
            <a:off x="4267200" y="3581400"/>
            <a:ext cx="7239000" cy="1655136"/>
          </a:xfrm>
          <a:prstGeom prst="rect">
            <a:avLst/>
          </a:prstGeom>
        </p:spPr>
        <p:txBody>
          <a:bodyPr vert="horz">
            <a:normAutofit/>
          </a:bodyPr>
          <a:lstStyle/>
          <a:p>
            <a:pPr marL="274320" marR="0" lvl="0" indent="-274320" algn="l" defTabSz="914400" rtl="0" eaLnBrk="1" fontAlgn="auto" latinLnBrk="0" hangingPunct="1">
              <a:lnSpc>
                <a:spcPct val="100000"/>
              </a:lnSpc>
              <a:spcBef>
                <a:spcPts val="600"/>
              </a:spcBef>
              <a:spcAft>
                <a:spcPts val="0"/>
              </a:spcAft>
              <a:buClr>
                <a:schemeClr val="tx2"/>
              </a:buClr>
              <a:buSzPct val="73000"/>
              <a:buFont typeface="Wingdings 2"/>
              <a:buChar char=""/>
              <a:tabLst/>
              <a:defRPr/>
            </a:pPr>
            <a:r>
              <a:rPr kumimoji="0" lang="en-US" sz="2600" b="0" i="0" u="none" strike="noStrike" kern="1200" cap="none" spc="0" normalizeH="0" baseline="0" noProof="0" dirty="0" smtClean="0">
                <a:ln>
                  <a:noFill/>
                </a:ln>
                <a:solidFill>
                  <a:schemeClr val="tx1"/>
                </a:solidFill>
                <a:effectLst/>
                <a:uLnTx/>
                <a:uFillTx/>
                <a:latin typeface="+mn-lt"/>
                <a:ea typeface="+mn-ea"/>
                <a:cs typeface="+mn-cs"/>
              </a:rPr>
              <a:t>The covariance is</a:t>
            </a:r>
            <a:r>
              <a:rPr kumimoji="0" lang="en-US" sz="2600" b="0" i="0" u="none" strike="noStrike" kern="1200" cap="none" spc="0" normalizeH="0" noProof="0" dirty="0" smtClean="0">
                <a:ln>
                  <a:noFill/>
                </a:ln>
                <a:solidFill>
                  <a:schemeClr val="tx1"/>
                </a:solidFill>
                <a:effectLst/>
                <a:uLnTx/>
                <a:uFillTx/>
                <a:latin typeface="+mn-lt"/>
                <a:ea typeface="+mn-ea"/>
                <a:cs typeface="+mn-cs"/>
              </a:rPr>
              <a:t> </a:t>
            </a:r>
            <a:r>
              <a:rPr kumimoji="0" lang="en-US" sz="2600" b="0" i="0" u="none" strike="noStrike" kern="1200" cap="none" spc="0" normalizeH="0" baseline="0" noProof="0" dirty="0" smtClean="0">
                <a:ln>
                  <a:noFill/>
                </a:ln>
                <a:solidFill>
                  <a:schemeClr val="tx1"/>
                </a:solidFill>
                <a:effectLst/>
                <a:uLnTx/>
                <a:uFillTx/>
                <a:latin typeface="+mn-lt"/>
                <a:ea typeface="+mn-ea"/>
                <a:cs typeface="+mn-cs"/>
              </a:rPr>
              <a:t>0.665</a:t>
            </a:r>
            <a:endParaRPr kumimoji="0" lang="en-US" sz="2600" b="0" i="0" u="none" strike="noStrike" kern="1200" cap="none" spc="0" normalizeH="0" baseline="0" noProof="0" dirty="0">
              <a:ln>
                <a:noFill/>
              </a:ln>
              <a:solidFill>
                <a:schemeClr val="tx1"/>
              </a:solidFill>
              <a:effectLst/>
              <a:uLnTx/>
              <a:uFillTx/>
              <a:latin typeface="+mn-lt"/>
              <a:ea typeface="+mn-ea"/>
              <a:cs typeface="+mn-cs"/>
            </a:endParaRPr>
          </a:p>
        </p:txBody>
      </p:sp>
      <p:pic>
        <p:nvPicPr>
          <p:cNvPr id="6" name="Picture 3"/>
          <p:cNvPicPr>
            <a:picLocks noChangeAspect="1" noChangeArrowheads="1"/>
          </p:cNvPicPr>
          <p:nvPr/>
        </p:nvPicPr>
        <p:blipFill>
          <a:blip r:embed="rId3" cstate="print"/>
          <a:srcRect l="33382" t="32292" r="16252" b="27083"/>
          <a:stretch>
            <a:fillRect/>
          </a:stretch>
        </p:blipFill>
        <p:spPr bwMode="auto">
          <a:xfrm>
            <a:off x="4572000" y="4114800"/>
            <a:ext cx="3505200" cy="2286000"/>
          </a:xfrm>
          <a:prstGeom prst="rect">
            <a:avLst/>
          </a:prstGeom>
          <a:noFill/>
          <a:ln w="9525">
            <a:noFill/>
            <a:miter lim="800000"/>
            <a:headEnd/>
            <a:tailEnd/>
          </a:ln>
        </p:spPr>
      </p:pic>
      <p:sp>
        <p:nvSpPr>
          <p:cNvPr id="7" name="Content Placeholder 2"/>
          <p:cNvSpPr txBox="1">
            <a:spLocks/>
          </p:cNvSpPr>
          <p:nvPr/>
        </p:nvSpPr>
        <p:spPr>
          <a:xfrm>
            <a:off x="4419600" y="6400800"/>
            <a:ext cx="7239000" cy="1655136"/>
          </a:xfrm>
          <a:prstGeom prst="rect">
            <a:avLst/>
          </a:prstGeom>
        </p:spPr>
        <p:txBody>
          <a:bodyPr vert="horz">
            <a:normAutofit/>
          </a:bodyPr>
          <a:lstStyle/>
          <a:p>
            <a:pPr marL="274320" marR="0" lvl="0" indent="-274320" algn="l" defTabSz="914400" rtl="0" eaLnBrk="1" fontAlgn="auto" latinLnBrk="0" hangingPunct="1">
              <a:lnSpc>
                <a:spcPct val="100000"/>
              </a:lnSpc>
              <a:spcBef>
                <a:spcPts val="600"/>
              </a:spcBef>
              <a:spcAft>
                <a:spcPts val="0"/>
              </a:spcAft>
              <a:buClr>
                <a:schemeClr val="tx2"/>
              </a:buClr>
              <a:buSzPct val="73000"/>
              <a:buFont typeface="Wingdings 2"/>
              <a:buChar char=""/>
              <a:tabLst/>
              <a:defRPr/>
            </a:pPr>
            <a:r>
              <a:rPr kumimoji="0" lang="en-US" sz="2600" b="0" i="0" u="none" strike="noStrike" kern="1200" cap="none" spc="0" normalizeH="0" baseline="0" noProof="0" dirty="0" smtClean="0">
                <a:ln>
                  <a:noFill/>
                </a:ln>
                <a:solidFill>
                  <a:schemeClr val="tx1"/>
                </a:solidFill>
                <a:effectLst/>
                <a:uLnTx/>
                <a:uFillTx/>
                <a:latin typeface="+mn-lt"/>
                <a:ea typeface="+mn-ea"/>
                <a:cs typeface="+mn-cs"/>
              </a:rPr>
              <a:t>The covariance is </a:t>
            </a:r>
            <a:r>
              <a:rPr lang="en-US" sz="2600" dirty="0" smtClean="0"/>
              <a:t>-1</a:t>
            </a:r>
            <a:endParaRPr kumimoji="0" lang="en-US" sz="2600" b="0" i="0" u="none" strike="noStrike" kern="1200" cap="none" spc="0" normalizeH="0" baseline="0" noProof="0" dirty="0">
              <a:ln>
                <a:noFill/>
              </a:ln>
              <a:solidFill>
                <a:schemeClr val="tx1"/>
              </a:solidFill>
              <a:effectLst/>
              <a:uLnTx/>
              <a:uFillTx/>
              <a:latin typeface="+mn-lt"/>
              <a:ea typeface="+mn-ea"/>
              <a:cs typeface="+mn-cs"/>
            </a:endParaRPr>
          </a:p>
        </p:txBody>
      </p:sp>
      <p:pic>
        <p:nvPicPr>
          <p:cNvPr id="10" name="Picture 2"/>
          <p:cNvPicPr>
            <a:picLocks noChangeAspect="1" noChangeArrowheads="1"/>
          </p:cNvPicPr>
          <p:nvPr/>
        </p:nvPicPr>
        <p:blipFill>
          <a:blip r:embed="rId4" cstate="print"/>
          <a:srcRect l="8785" r="8053" b="22917"/>
          <a:stretch>
            <a:fillRect/>
          </a:stretch>
        </p:blipFill>
        <p:spPr bwMode="auto">
          <a:xfrm>
            <a:off x="609600" y="1676400"/>
            <a:ext cx="3657600" cy="1981200"/>
          </a:xfrm>
          <a:prstGeom prst="rect">
            <a:avLst/>
          </a:prstGeom>
          <a:noFill/>
          <a:ln w="9525">
            <a:noFill/>
            <a:miter lim="800000"/>
            <a:headEnd/>
            <a:tailEnd/>
          </a:ln>
        </p:spPr>
      </p:pic>
      <p:grpSp>
        <p:nvGrpSpPr>
          <p:cNvPr id="3" name="Group 11"/>
          <p:cNvGrpSpPr/>
          <p:nvPr/>
        </p:nvGrpSpPr>
        <p:grpSpPr>
          <a:xfrm>
            <a:off x="609600" y="4114800"/>
            <a:ext cx="3810000" cy="2286000"/>
            <a:chOff x="1219200" y="2209800"/>
            <a:chExt cx="6705600" cy="2438400"/>
          </a:xfrm>
        </p:grpSpPr>
        <p:pic>
          <p:nvPicPr>
            <p:cNvPr id="13" name="Picture 2"/>
            <p:cNvPicPr>
              <a:picLocks noChangeAspect="1" noChangeArrowheads="1"/>
            </p:cNvPicPr>
            <p:nvPr/>
          </p:nvPicPr>
          <p:blipFill>
            <a:blip r:embed="rId4" cstate="print"/>
            <a:srcRect l="62728" r="8053" b="58623"/>
            <a:stretch>
              <a:fillRect/>
            </a:stretch>
          </p:blipFill>
          <p:spPr bwMode="auto">
            <a:xfrm>
              <a:off x="1219200" y="2209800"/>
              <a:ext cx="6705600" cy="2438400"/>
            </a:xfrm>
            <a:prstGeom prst="rect">
              <a:avLst/>
            </a:prstGeom>
            <a:noFill/>
            <a:ln w="9525">
              <a:noFill/>
              <a:miter lim="800000"/>
              <a:headEnd/>
              <a:tailEnd/>
            </a:ln>
          </p:spPr>
        </p:pic>
        <p:pic>
          <p:nvPicPr>
            <p:cNvPr id="14" name="Picture 2"/>
            <p:cNvPicPr>
              <a:picLocks noChangeAspect="1" noChangeArrowheads="1"/>
            </p:cNvPicPr>
            <p:nvPr/>
          </p:nvPicPr>
          <p:blipFill>
            <a:blip r:embed="rId4" cstate="print"/>
            <a:srcRect l="8785" r="40472" b="56168"/>
            <a:stretch>
              <a:fillRect/>
            </a:stretch>
          </p:blipFill>
          <p:spPr bwMode="auto">
            <a:xfrm>
              <a:off x="4876800" y="2209800"/>
              <a:ext cx="3048000" cy="1295400"/>
            </a:xfrm>
            <a:prstGeom prst="rect">
              <a:avLst/>
            </a:prstGeom>
            <a:noFill/>
            <a:ln w="9525">
              <a:noFill/>
              <a:miter lim="800000"/>
              <a:headEnd/>
              <a:tailEnd/>
            </a:ln>
          </p:spPr>
        </p:pic>
        <p:pic>
          <p:nvPicPr>
            <p:cNvPr id="15" name="Picture 2"/>
            <p:cNvPicPr>
              <a:picLocks noChangeAspect="1" noChangeArrowheads="1"/>
            </p:cNvPicPr>
            <p:nvPr/>
          </p:nvPicPr>
          <p:blipFill>
            <a:blip r:embed="rId4" cstate="print"/>
            <a:srcRect l="8785" t="43832" r="8053" b="22917"/>
            <a:stretch>
              <a:fillRect/>
            </a:stretch>
          </p:blipFill>
          <p:spPr bwMode="auto">
            <a:xfrm flipH="1">
              <a:off x="1219200" y="3429000"/>
              <a:ext cx="4191000" cy="1143000"/>
            </a:xfrm>
            <a:prstGeom prst="rect">
              <a:avLst/>
            </a:prstGeom>
            <a:noFill/>
            <a:ln w="9525">
              <a:noFill/>
              <a:miter lim="800000"/>
              <a:headEnd/>
              <a:tailEnd/>
            </a:ln>
          </p:spPr>
        </p:pic>
      </p:grpSp>
      <p:sp>
        <p:nvSpPr>
          <p:cNvPr id="12" name="Rounded Rectangle 11"/>
          <p:cNvSpPr/>
          <p:nvPr/>
        </p:nvSpPr>
        <p:spPr>
          <a:xfrm>
            <a:off x="228600" y="4038600"/>
            <a:ext cx="7924800" cy="281940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5"/>
          <p:cNvSpPr/>
          <p:nvPr/>
        </p:nvSpPr>
        <p:spPr>
          <a:xfrm>
            <a:off x="7391400" y="6477000"/>
            <a:ext cx="457200" cy="38100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COVARIANCE APPLICATION</a:t>
            </a:r>
            <a:endParaRPr lang="en-US" dirty="0"/>
          </a:p>
        </p:txBody>
      </p:sp>
      <p:sp>
        <p:nvSpPr>
          <p:cNvPr id="3" name="Content Placeholder 2"/>
          <p:cNvSpPr>
            <a:spLocks noGrp="1"/>
          </p:cNvSpPr>
          <p:nvPr>
            <p:ph idx="1"/>
          </p:nvPr>
        </p:nvSpPr>
        <p:spPr/>
        <p:txBody>
          <a:bodyPr/>
          <a:lstStyle/>
          <a:p>
            <a:r>
              <a:rPr lang="en-US" dirty="0" smtClean="0"/>
              <a:t>COVARIANCE MATRIX </a:t>
            </a:r>
          </a:p>
          <a:p>
            <a:r>
              <a:rPr lang="en-US" dirty="0" smtClean="0"/>
              <a:t>CORRELATION MATRIX</a:t>
            </a:r>
          </a:p>
          <a:p>
            <a:r>
              <a:rPr lang="en-US" dirty="0" smtClean="0"/>
              <a:t>PCA (Principal Component Analysis &amp; Dimensionality reduction)</a:t>
            </a:r>
            <a:endParaRPr lang="en-US" dirty="0"/>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p:cNvPicPr>
            <a:picLocks noChangeAspect="1" noChangeArrowheads="1"/>
          </p:cNvPicPr>
          <p:nvPr/>
        </p:nvPicPr>
        <p:blipFill>
          <a:blip r:embed="rId3" cstate="print"/>
          <a:srcRect l="8785" r="8053" b="22917"/>
          <a:stretch>
            <a:fillRect/>
          </a:stretch>
        </p:blipFill>
        <p:spPr bwMode="auto">
          <a:xfrm>
            <a:off x="5562600" y="3429000"/>
            <a:ext cx="2362200" cy="1143000"/>
          </a:xfrm>
          <a:prstGeom prst="rect">
            <a:avLst/>
          </a:prstGeom>
          <a:noFill/>
          <a:ln w="9525">
            <a:noFill/>
            <a:miter lim="800000"/>
            <a:headEnd/>
            <a:tailEnd/>
          </a:ln>
        </p:spPr>
      </p:pic>
      <p:sp>
        <p:nvSpPr>
          <p:cNvPr id="6" name="TextBox 5"/>
          <p:cNvSpPr txBox="1"/>
          <p:nvPr/>
        </p:nvSpPr>
        <p:spPr>
          <a:xfrm>
            <a:off x="0" y="0"/>
            <a:ext cx="8763000" cy="6863417"/>
          </a:xfrm>
          <a:prstGeom prst="rect">
            <a:avLst/>
          </a:prstGeom>
          <a:noFill/>
        </p:spPr>
        <p:txBody>
          <a:bodyPr wrap="square" rtlCol="0">
            <a:spAutoFit/>
          </a:bodyPr>
          <a:lstStyle/>
          <a:p>
            <a:r>
              <a:rPr lang="en-US" sz="2000" dirty="0" smtClean="0">
                <a:solidFill>
                  <a:schemeClr val="accent1"/>
                </a:solidFill>
                <a:sym typeface="Wingdings" pitchFamily="2" charset="2"/>
              </a:rPr>
              <a:t>Definition</a:t>
            </a:r>
          </a:p>
          <a:p>
            <a:r>
              <a:rPr lang="en-US" sz="2000" dirty="0" smtClean="0">
                <a:solidFill>
                  <a:schemeClr val="accent1"/>
                </a:solidFill>
                <a:sym typeface="Wingdings" pitchFamily="2" charset="2"/>
              </a:rPr>
              <a:t>       </a:t>
            </a:r>
          </a:p>
          <a:p>
            <a:r>
              <a:rPr lang="en-US" sz="2000" dirty="0" smtClean="0">
                <a:solidFill>
                  <a:schemeClr val="accent1"/>
                </a:solidFill>
                <a:sym typeface="Wingdings" pitchFamily="2" charset="2"/>
              </a:rPr>
              <a:t>Formula</a:t>
            </a:r>
          </a:p>
          <a:p>
            <a:endParaRPr lang="en-US" sz="2000" dirty="0" smtClean="0">
              <a:solidFill>
                <a:schemeClr val="accent1"/>
              </a:solidFill>
              <a:sym typeface="Wingdings" pitchFamily="2" charset="2"/>
            </a:endParaRPr>
          </a:p>
          <a:p>
            <a:endParaRPr lang="en-US" sz="2000" dirty="0">
              <a:solidFill>
                <a:schemeClr val="accent1"/>
              </a:solidFill>
              <a:sym typeface="Wingdings" pitchFamily="2" charset="2"/>
            </a:endParaRPr>
          </a:p>
          <a:p>
            <a:r>
              <a:rPr lang="en-US" sz="2000" dirty="0" smtClean="0">
                <a:solidFill>
                  <a:schemeClr val="accent1"/>
                </a:solidFill>
                <a:sym typeface="Wingdings" pitchFamily="2" charset="2"/>
              </a:rPr>
              <a:t>Values                 </a:t>
            </a:r>
            <a:r>
              <a:rPr lang="en-US" sz="2000" b="1" dirty="0" smtClean="0">
                <a:solidFill>
                  <a:srgbClr val="7030A0"/>
                </a:solidFill>
                <a:sym typeface="Wingdings" pitchFamily="2" charset="2"/>
              </a:rPr>
              <a:t>+</a:t>
            </a:r>
            <a:r>
              <a:rPr lang="el-GR" sz="2000" b="1" dirty="0" smtClean="0">
                <a:solidFill>
                  <a:srgbClr val="7030A0"/>
                </a:solidFill>
                <a:sym typeface="Wingdings" pitchFamily="2" charset="2"/>
              </a:rPr>
              <a:t>α</a:t>
            </a:r>
            <a:r>
              <a:rPr lang="en-US" sz="2000" b="1" dirty="0" smtClean="0">
                <a:solidFill>
                  <a:srgbClr val="7030A0"/>
                </a:solidFill>
                <a:sym typeface="Wingdings" pitchFamily="2" charset="2"/>
              </a:rPr>
              <a:t> to -</a:t>
            </a:r>
            <a:r>
              <a:rPr lang="el-GR" sz="2000" b="1" dirty="0" smtClean="0">
                <a:solidFill>
                  <a:srgbClr val="7030A0"/>
                </a:solidFill>
                <a:sym typeface="Wingdings" pitchFamily="2" charset="2"/>
              </a:rPr>
              <a:t>α</a:t>
            </a:r>
            <a:endParaRPr lang="en-US" sz="2000" b="1" dirty="0" smtClean="0">
              <a:solidFill>
                <a:srgbClr val="7030A0"/>
              </a:solidFill>
              <a:sym typeface="Wingdings" pitchFamily="2" charset="2"/>
            </a:endParaRPr>
          </a:p>
          <a:p>
            <a:r>
              <a:rPr lang="en-US" sz="2000" dirty="0" smtClean="0">
                <a:solidFill>
                  <a:schemeClr val="accent1"/>
                </a:solidFill>
                <a:sym typeface="Wingdings" pitchFamily="2" charset="2"/>
              </a:rPr>
              <a:t>Properties            </a:t>
            </a:r>
            <a:r>
              <a:rPr lang="en-US" sz="2000" dirty="0" smtClean="0">
                <a:solidFill>
                  <a:srgbClr val="7030A0"/>
                </a:solidFill>
                <a:sym typeface="Wingdings" pitchFamily="2" charset="2"/>
              </a:rPr>
              <a:t>Has Unit. </a:t>
            </a:r>
          </a:p>
          <a:p>
            <a:r>
              <a:rPr lang="en-US" sz="2000" dirty="0" smtClean="0">
                <a:solidFill>
                  <a:schemeClr val="accent1"/>
                </a:solidFill>
                <a:sym typeface="Wingdings" pitchFamily="2" charset="2"/>
              </a:rPr>
              <a:t>Change                </a:t>
            </a:r>
            <a:r>
              <a:rPr lang="en-US" sz="2000" dirty="0" smtClean="0">
                <a:solidFill>
                  <a:srgbClr val="7030A0"/>
                </a:solidFill>
                <a:sym typeface="Wingdings" pitchFamily="2" charset="2"/>
              </a:rPr>
              <a:t>Origin – No Effect; Scale – Affects  </a:t>
            </a:r>
            <a:r>
              <a:rPr lang="en-US" sz="2000" dirty="0" smtClean="0">
                <a:solidFill>
                  <a:schemeClr val="accent1"/>
                </a:solidFill>
                <a:sym typeface="Wingdings" pitchFamily="2" charset="2"/>
              </a:rPr>
              <a:t>            </a:t>
            </a:r>
          </a:p>
          <a:p>
            <a:r>
              <a:rPr lang="en-US" sz="2000" dirty="0" smtClean="0">
                <a:solidFill>
                  <a:schemeClr val="accent1"/>
                </a:solidFill>
                <a:sym typeface="Wingdings" pitchFamily="2" charset="2"/>
              </a:rPr>
              <a:t>Examples             </a:t>
            </a:r>
            <a:r>
              <a:rPr lang="en-US" sz="2000" dirty="0" smtClean="0">
                <a:solidFill>
                  <a:srgbClr val="FF0000"/>
                </a:solidFill>
                <a:sym typeface="Wingdings" pitchFamily="2" charset="2"/>
              </a:rPr>
              <a:t>Single Variable  Analysis     </a:t>
            </a:r>
            <a:r>
              <a:rPr lang="en-US" sz="2000" dirty="0" err="1" smtClean="0">
                <a:solidFill>
                  <a:srgbClr val="7030A0"/>
                </a:solidFill>
                <a:sym typeface="Wingdings" pitchFamily="2" charset="2"/>
              </a:rPr>
              <a:t>Bivariate</a:t>
            </a:r>
            <a:r>
              <a:rPr lang="en-US" sz="2000" dirty="0" smtClean="0">
                <a:solidFill>
                  <a:srgbClr val="7030A0"/>
                </a:solidFill>
                <a:sym typeface="Wingdings" pitchFamily="2" charset="2"/>
              </a:rPr>
              <a:t> Analysis</a:t>
            </a:r>
          </a:p>
          <a:p>
            <a:r>
              <a:rPr lang="en-US" sz="2000" dirty="0" smtClean="0">
                <a:solidFill>
                  <a:srgbClr val="FF0000"/>
                </a:solidFill>
                <a:sym typeface="Wingdings" pitchFamily="2" charset="2"/>
              </a:rPr>
              <a:t>                               Consistent                         </a:t>
            </a:r>
            <a:r>
              <a:rPr lang="en-US" sz="2000" dirty="0" smtClean="0">
                <a:solidFill>
                  <a:srgbClr val="7030A0"/>
                </a:solidFill>
                <a:sym typeface="Wingdings" pitchFamily="2" charset="2"/>
              </a:rPr>
              <a:t>Relationship</a:t>
            </a:r>
            <a:r>
              <a:rPr lang="en-US" sz="2000" dirty="0" smtClean="0">
                <a:solidFill>
                  <a:schemeClr val="accent5">
                    <a:lumMod val="75000"/>
                  </a:schemeClr>
                </a:solidFill>
                <a:sym typeface="Wingdings" pitchFamily="2" charset="2"/>
              </a:rPr>
              <a:t>          </a:t>
            </a:r>
          </a:p>
          <a:p>
            <a:r>
              <a:rPr lang="en-US" sz="2000" dirty="0" smtClean="0">
                <a:solidFill>
                  <a:schemeClr val="accent5">
                    <a:lumMod val="75000"/>
                  </a:schemeClr>
                </a:solidFill>
                <a:sym typeface="Wingdings" pitchFamily="2" charset="2"/>
              </a:rPr>
              <a:t>                               </a:t>
            </a:r>
            <a:r>
              <a:rPr lang="en-US" sz="2000" dirty="0" smtClean="0">
                <a:solidFill>
                  <a:srgbClr val="FF0000"/>
                </a:solidFill>
                <a:sym typeface="Wingdings" pitchFamily="2" charset="2"/>
              </a:rPr>
              <a:t>Comparison</a:t>
            </a:r>
            <a:r>
              <a:rPr lang="en-US" sz="2000" dirty="0" smtClean="0">
                <a:solidFill>
                  <a:schemeClr val="accent5">
                    <a:lumMod val="75000"/>
                  </a:schemeClr>
                </a:solidFill>
                <a:sym typeface="Wingdings" pitchFamily="2" charset="2"/>
              </a:rPr>
              <a:t>                       </a:t>
            </a:r>
            <a:r>
              <a:rPr lang="en-US" sz="2000" dirty="0" err="1" smtClean="0">
                <a:solidFill>
                  <a:srgbClr val="7030A0"/>
                </a:solidFill>
                <a:sym typeface="Wingdings" pitchFamily="2" charset="2"/>
              </a:rPr>
              <a:t>Comparison</a:t>
            </a:r>
            <a:endParaRPr lang="en-US" sz="2000" dirty="0" smtClean="0">
              <a:solidFill>
                <a:srgbClr val="7030A0"/>
              </a:solidFill>
              <a:sym typeface="Wingdings" pitchFamily="2" charset="2"/>
            </a:endParaRPr>
          </a:p>
          <a:p>
            <a:r>
              <a:rPr lang="en-US" sz="2000" dirty="0" smtClean="0">
                <a:solidFill>
                  <a:srgbClr val="7030A0"/>
                </a:solidFill>
                <a:sym typeface="Wingdings" pitchFamily="2" charset="2"/>
              </a:rPr>
              <a:t>                         </a:t>
            </a:r>
          </a:p>
          <a:p>
            <a:r>
              <a:rPr lang="en-US" sz="2000" dirty="0" smtClean="0">
                <a:solidFill>
                  <a:srgbClr val="7030A0"/>
                </a:solidFill>
                <a:sym typeface="Wingdings" pitchFamily="2" charset="2"/>
              </a:rPr>
              <a:t>                                                                                                                        </a:t>
            </a:r>
          </a:p>
          <a:p>
            <a:r>
              <a:rPr lang="en-US" sz="2000" dirty="0" smtClean="0">
                <a:solidFill>
                  <a:srgbClr val="7030A0"/>
                </a:solidFill>
                <a:sym typeface="Wingdings" pitchFamily="2" charset="2"/>
              </a:rPr>
              <a:t>                                                      Variance         Covariance           </a:t>
            </a:r>
          </a:p>
          <a:p>
            <a:r>
              <a:rPr lang="en-US" sz="2000" dirty="0" smtClean="0">
                <a:solidFill>
                  <a:srgbClr val="7030A0"/>
                </a:solidFill>
                <a:sym typeface="Wingdings" pitchFamily="2" charset="2"/>
              </a:rPr>
              <a:t>  Relationship </a:t>
            </a:r>
          </a:p>
          <a:p>
            <a:r>
              <a:rPr lang="en-US" sz="2000" dirty="0" smtClean="0"/>
              <a:t> </a:t>
            </a:r>
            <a:r>
              <a:rPr lang="en-US" sz="2000" dirty="0" smtClean="0">
                <a:solidFill>
                  <a:srgbClr val="00B0F0"/>
                </a:solidFill>
              </a:rPr>
              <a:t>1)When X gets bigger, does Y get bigger, or smaller? </a:t>
            </a:r>
          </a:p>
          <a:p>
            <a:r>
              <a:rPr lang="en-US" sz="2000" dirty="0" smtClean="0">
                <a:solidFill>
                  <a:srgbClr val="00B0F0"/>
                </a:solidFill>
              </a:rPr>
              <a:t> 2)Does Y get a lot bigger/smaller, or just a little bit? </a:t>
            </a:r>
          </a:p>
          <a:p>
            <a:endParaRPr lang="en-US" sz="2000" dirty="0" smtClean="0">
              <a:solidFill>
                <a:schemeClr val="accent1"/>
              </a:solidFill>
              <a:sym typeface="Wingdings" pitchFamily="2" charset="2"/>
            </a:endParaRPr>
          </a:p>
          <a:p>
            <a:endParaRPr lang="en-US" sz="2000" dirty="0" smtClean="0">
              <a:solidFill>
                <a:schemeClr val="accent1"/>
              </a:solidFill>
              <a:sym typeface="Wingdings" pitchFamily="2" charset="2"/>
            </a:endParaRPr>
          </a:p>
          <a:p>
            <a:endParaRPr lang="en-US" sz="2000" dirty="0" smtClean="0">
              <a:solidFill>
                <a:schemeClr val="accent1"/>
              </a:solidFill>
              <a:sym typeface="Wingdings" pitchFamily="2" charset="2"/>
            </a:endParaRPr>
          </a:p>
          <a:p>
            <a:r>
              <a:rPr lang="en-US" sz="2000" dirty="0" smtClean="0">
                <a:solidFill>
                  <a:schemeClr val="accent1"/>
                </a:solidFill>
                <a:sym typeface="Wingdings" pitchFamily="2" charset="2"/>
              </a:rPr>
              <a:t>Inference</a:t>
            </a:r>
          </a:p>
          <a:p>
            <a:r>
              <a:rPr lang="en-US" sz="2000" dirty="0" smtClean="0">
                <a:solidFill>
                  <a:schemeClr val="accent1"/>
                </a:solidFill>
                <a:sym typeface="Wingdings" pitchFamily="2" charset="2"/>
              </a:rPr>
              <a:t>Relation</a:t>
            </a:r>
            <a:endParaRPr lang="en-US" sz="2000" dirty="0">
              <a:solidFill>
                <a:schemeClr val="accent1"/>
              </a:solidFill>
            </a:endParaRPr>
          </a:p>
        </p:txBody>
      </p:sp>
      <p:sp>
        <p:nvSpPr>
          <p:cNvPr id="4" name="TextBox 3"/>
          <p:cNvSpPr txBox="1"/>
          <p:nvPr/>
        </p:nvSpPr>
        <p:spPr>
          <a:xfrm>
            <a:off x="2209800" y="228600"/>
            <a:ext cx="6019800" cy="707886"/>
          </a:xfrm>
          <a:prstGeom prst="rect">
            <a:avLst/>
          </a:prstGeom>
          <a:noFill/>
        </p:spPr>
        <p:txBody>
          <a:bodyPr wrap="square" rtlCol="0">
            <a:spAutoFit/>
          </a:bodyPr>
          <a:lstStyle/>
          <a:p>
            <a:r>
              <a:rPr lang="en-US" sz="2000" b="1" dirty="0" smtClean="0">
                <a:solidFill>
                  <a:srgbClr val="7030A0"/>
                </a:solidFill>
              </a:rPr>
              <a:t>Directional relationship between 2 variables</a:t>
            </a:r>
          </a:p>
          <a:p>
            <a:endParaRPr lang="en-US" sz="2000" b="1" dirty="0">
              <a:solidFill>
                <a:srgbClr val="7030A0"/>
              </a:solidFill>
            </a:endParaRPr>
          </a:p>
        </p:txBody>
      </p:sp>
      <p:pic>
        <p:nvPicPr>
          <p:cNvPr id="5" name="Picture 3"/>
          <p:cNvPicPr>
            <a:picLocks noChangeAspect="1" noChangeArrowheads="1"/>
          </p:cNvPicPr>
          <p:nvPr/>
        </p:nvPicPr>
        <p:blipFill>
          <a:blip r:embed="rId4" cstate="print"/>
          <a:srcRect b="51704"/>
          <a:stretch>
            <a:fillRect/>
          </a:stretch>
        </p:blipFill>
        <p:spPr bwMode="auto">
          <a:xfrm>
            <a:off x="2286000" y="685800"/>
            <a:ext cx="3276600" cy="931908"/>
          </a:xfrm>
          <a:prstGeom prst="rect">
            <a:avLst/>
          </a:prstGeom>
          <a:noFill/>
          <a:ln w="9525">
            <a:noFill/>
            <a:miter lim="800000"/>
            <a:headEnd/>
            <a:tailEnd/>
          </a:ln>
          <a:effectLst/>
        </p:spPr>
      </p:pic>
      <p:pic>
        <p:nvPicPr>
          <p:cNvPr id="8" name="Picture 2"/>
          <p:cNvPicPr>
            <a:picLocks noChangeAspect="1" noChangeArrowheads="1"/>
          </p:cNvPicPr>
          <p:nvPr/>
        </p:nvPicPr>
        <p:blipFill>
          <a:blip r:embed="rId5" cstate="print"/>
          <a:srcRect t="11458" r="51220" b="15625"/>
          <a:stretch>
            <a:fillRect/>
          </a:stretch>
        </p:blipFill>
        <p:spPr bwMode="auto">
          <a:xfrm>
            <a:off x="2362200" y="3429000"/>
            <a:ext cx="1524000" cy="1219200"/>
          </a:xfrm>
          <a:prstGeom prst="rect">
            <a:avLst/>
          </a:prstGeom>
          <a:noFill/>
          <a:ln w="9525">
            <a:noFill/>
            <a:miter lim="800000"/>
            <a:headEnd/>
            <a:tailEnd/>
          </a:ln>
        </p:spPr>
      </p:pic>
      <p:pic>
        <p:nvPicPr>
          <p:cNvPr id="37890" name="Picture 2" descr="https://miro.medium.com/max/300/1*llx64UbP3Pf0UDpS9wUyoA.jpeg"/>
          <p:cNvPicPr>
            <a:picLocks noChangeAspect="1" noChangeArrowheads="1"/>
          </p:cNvPicPr>
          <p:nvPr/>
        </p:nvPicPr>
        <p:blipFill>
          <a:blip r:embed="rId6" cstate="print"/>
          <a:srcRect/>
          <a:stretch>
            <a:fillRect/>
          </a:stretch>
        </p:blipFill>
        <p:spPr bwMode="auto">
          <a:xfrm>
            <a:off x="2362200" y="5257800"/>
            <a:ext cx="2857500" cy="1600200"/>
          </a:xfrm>
          <a:prstGeom prst="rect">
            <a:avLst/>
          </a:prstGeom>
          <a:noFill/>
        </p:spPr>
      </p:pic>
      <p:pic>
        <p:nvPicPr>
          <p:cNvPr id="37891" name="Picture 3" descr="C:\Users\user\Desktop\Covariance Dia.png"/>
          <p:cNvPicPr>
            <a:picLocks noChangeAspect="1" noChangeArrowheads="1"/>
          </p:cNvPicPr>
          <p:nvPr/>
        </p:nvPicPr>
        <p:blipFill>
          <a:blip r:embed="rId7" cstate="print"/>
          <a:srcRect/>
          <a:stretch>
            <a:fillRect/>
          </a:stretch>
        </p:blipFill>
        <p:spPr bwMode="auto">
          <a:xfrm>
            <a:off x="5562600" y="685800"/>
            <a:ext cx="2524648" cy="1276350"/>
          </a:xfrm>
          <a:prstGeom prst="rect">
            <a:avLst/>
          </a:prstGeom>
          <a:noFill/>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CORRELATION</a:t>
            </a:r>
            <a:endParaRPr lang="en-US" dirty="0"/>
          </a:p>
        </p:txBody>
      </p:sp>
      <p:sp>
        <p:nvSpPr>
          <p:cNvPr id="4" name="TextBox 3"/>
          <p:cNvSpPr txBox="1"/>
          <p:nvPr/>
        </p:nvSpPr>
        <p:spPr>
          <a:xfrm>
            <a:off x="228600" y="1600200"/>
            <a:ext cx="2362200" cy="2554545"/>
          </a:xfrm>
          <a:prstGeom prst="rect">
            <a:avLst/>
          </a:prstGeom>
          <a:noFill/>
        </p:spPr>
        <p:txBody>
          <a:bodyPr wrap="square" rtlCol="0">
            <a:spAutoFit/>
          </a:bodyPr>
          <a:lstStyle/>
          <a:p>
            <a:r>
              <a:rPr lang="en-US" sz="2000" dirty="0" smtClean="0">
                <a:solidFill>
                  <a:schemeClr val="accent1"/>
                </a:solidFill>
                <a:sym typeface="Wingdings" pitchFamily="2" charset="2"/>
              </a:rPr>
              <a:t>Definition</a:t>
            </a:r>
          </a:p>
          <a:p>
            <a:r>
              <a:rPr lang="en-US" sz="2000" dirty="0" smtClean="0">
                <a:solidFill>
                  <a:schemeClr val="accent1"/>
                </a:solidFill>
                <a:sym typeface="Wingdings" pitchFamily="2" charset="2"/>
              </a:rPr>
              <a:t>Formula</a:t>
            </a:r>
          </a:p>
          <a:p>
            <a:r>
              <a:rPr lang="en-US" sz="2000" dirty="0" smtClean="0">
                <a:solidFill>
                  <a:schemeClr val="accent1"/>
                </a:solidFill>
                <a:sym typeface="Wingdings" pitchFamily="2" charset="2"/>
              </a:rPr>
              <a:t>Values</a:t>
            </a:r>
          </a:p>
          <a:p>
            <a:r>
              <a:rPr lang="en-US" sz="2000" dirty="0" smtClean="0">
                <a:solidFill>
                  <a:schemeClr val="accent1"/>
                </a:solidFill>
                <a:sym typeface="Wingdings" pitchFamily="2" charset="2"/>
              </a:rPr>
              <a:t>Properties</a:t>
            </a:r>
          </a:p>
          <a:p>
            <a:r>
              <a:rPr lang="en-US" sz="2000" dirty="0" smtClean="0">
                <a:solidFill>
                  <a:schemeClr val="accent1"/>
                </a:solidFill>
                <a:sym typeface="Wingdings" pitchFamily="2" charset="2"/>
              </a:rPr>
              <a:t>Change</a:t>
            </a:r>
          </a:p>
          <a:p>
            <a:r>
              <a:rPr lang="en-US" sz="2000" dirty="0" smtClean="0">
                <a:solidFill>
                  <a:schemeClr val="accent1"/>
                </a:solidFill>
                <a:sym typeface="Wingdings" pitchFamily="2" charset="2"/>
              </a:rPr>
              <a:t>Examples</a:t>
            </a:r>
          </a:p>
          <a:p>
            <a:r>
              <a:rPr lang="en-US" sz="2000" dirty="0" smtClean="0">
                <a:solidFill>
                  <a:schemeClr val="accent1"/>
                </a:solidFill>
                <a:sym typeface="Wingdings" pitchFamily="2" charset="2"/>
              </a:rPr>
              <a:t>Inference</a:t>
            </a:r>
          </a:p>
          <a:p>
            <a:r>
              <a:rPr lang="en-US" sz="2000" dirty="0" smtClean="0">
                <a:solidFill>
                  <a:schemeClr val="accent1"/>
                </a:solidFill>
                <a:sym typeface="Wingdings" pitchFamily="2" charset="2"/>
              </a:rPr>
              <a:t>Relation</a:t>
            </a:r>
            <a:endParaRPr lang="en-US" sz="2000" dirty="0">
              <a:solidFill>
                <a:schemeClr val="accent1"/>
              </a:solidFill>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28600" y="0"/>
            <a:ext cx="7391400" cy="6863417"/>
          </a:xfrm>
          <a:prstGeom prst="rect">
            <a:avLst/>
          </a:prstGeom>
          <a:noFill/>
        </p:spPr>
        <p:txBody>
          <a:bodyPr wrap="square" rtlCol="0">
            <a:spAutoFit/>
          </a:bodyPr>
          <a:lstStyle/>
          <a:p>
            <a:r>
              <a:rPr lang="en-US" sz="2000" dirty="0" smtClean="0">
                <a:solidFill>
                  <a:schemeClr val="accent1"/>
                </a:solidFill>
                <a:sym typeface="Wingdings" pitchFamily="2" charset="2"/>
              </a:rPr>
              <a:t>Definition    </a:t>
            </a:r>
            <a:r>
              <a:rPr lang="en-US" sz="2000" dirty="0" smtClean="0">
                <a:sym typeface="Wingdings" pitchFamily="2" charset="2"/>
              </a:rPr>
              <a:t>Linear A</a:t>
            </a:r>
            <a:r>
              <a:rPr lang="en-US" sz="2000" dirty="0" smtClean="0"/>
              <a:t>ssociation between different variables            </a:t>
            </a:r>
          </a:p>
          <a:p>
            <a:r>
              <a:rPr lang="en-US" sz="2000" dirty="0" smtClean="0"/>
              <a:t>                     (Strength &amp; Direction of relationship)</a:t>
            </a:r>
            <a:endParaRPr lang="en-US" sz="2000" dirty="0" smtClean="0">
              <a:sym typeface="Wingdings" pitchFamily="2" charset="2"/>
            </a:endParaRPr>
          </a:p>
          <a:p>
            <a:r>
              <a:rPr lang="en-US" sz="2000" dirty="0" smtClean="0">
                <a:solidFill>
                  <a:schemeClr val="accent1"/>
                </a:solidFill>
                <a:sym typeface="Wingdings" pitchFamily="2" charset="2"/>
              </a:rPr>
              <a:t>Formula</a:t>
            </a:r>
          </a:p>
          <a:p>
            <a:endParaRPr lang="en-US" sz="2000" dirty="0" smtClean="0">
              <a:solidFill>
                <a:schemeClr val="accent1"/>
              </a:solidFill>
              <a:sym typeface="Wingdings" pitchFamily="2" charset="2"/>
            </a:endParaRPr>
          </a:p>
          <a:p>
            <a:endParaRPr lang="en-US" sz="2000" dirty="0" smtClean="0">
              <a:solidFill>
                <a:schemeClr val="accent1"/>
              </a:solidFill>
              <a:sym typeface="Wingdings" pitchFamily="2" charset="2"/>
            </a:endParaRPr>
          </a:p>
          <a:p>
            <a:endParaRPr lang="en-US" sz="2000" dirty="0" smtClean="0">
              <a:solidFill>
                <a:schemeClr val="accent1"/>
              </a:solidFill>
              <a:sym typeface="Wingdings" pitchFamily="2" charset="2"/>
            </a:endParaRPr>
          </a:p>
          <a:p>
            <a:endParaRPr lang="en-US" sz="2000" dirty="0" smtClean="0">
              <a:solidFill>
                <a:schemeClr val="accent1"/>
              </a:solidFill>
              <a:sym typeface="Wingdings" pitchFamily="2" charset="2"/>
            </a:endParaRPr>
          </a:p>
          <a:p>
            <a:endParaRPr lang="en-US" sz="2000" dirty="0" smtClean="0">
              <a:solidFill>
                <a:schemeClr val="accent1"/>
              </a:solidFill>
              <a:sym typeface="Wingdings" pitchFamily="2" charset="2"/>
            </a:endParaRPr>
          </a:p>
          <a:p>
            <a:r>
              <a:rPr lang="en-US" sz="2000" dirty="0" smtClean="0">
                <a:solidFill>
                  <a:schemeClr val="accent1"/>
                </a:solidFill>
                <a:sym typeface="Wingdings" pitchFamily="2" charset="2"/>
              </a:rPr>
              <a:t>Values</a:t>
            </a:r>
          </a:p>
          <a:p>
            <a:endParaRPr lang="en-US" sz="2000" dirty="0" smtClean="0">
              <a:solidFill>
                <a:schemeClr val="accent1"/>
              </a:solidFill>
              <a:sym typeface="Wingdings" pitchFamily="2" charset="2"/>
            </a:endParaRPr>
          </a:p>
          <a:p>
            <a:endParaRPr lang="en-US" sz="2000" dirty="0" smtClean="0">
              <a:solidFill>
                <a:schemeClr val="accent1"/>
              </a:solidFill>
              <a:sym typeface="Wingdings" pitchFamily="2" charset="2"/>
            </a:endParaRPr>
          </a:p>
          <a:p>
            <a:endParaRPr lang="en-US" sz="2000" dirty="0" smtClean="0">
              <a:solidFill>
                <a:schemeClr val="accent1"/>
              </a:solidFill>
              <a:sym typeface="Wingdings" pitchFamily="2" charset="2"/>
            </a:endParaRPr>
          </a:p>
          <a:p>
            <a:endParaRPr lang="en-US" sz="2000" dirty="0" smtClean="0">
              <a:solidFill>
                <a:schemeClr val="accent1"/>
              </a:solidFill>
              <a:sym typeface="Wingdings" pitchFamily="2" charset="2"/>
            </a:endParaRPr>
          </a:p>
          <a:p>
            <a:endParaRPr lang="en-US" sz="2000" dirty="0" smtClean="0">
              <a:solidFill>
                <a:schemeClr val="accent1"/>
              </a:solidFill>
              <a:sym typeface="Wingdings" pitchFamily="2" charset="2"/>
            </a:endParaRPr>
          </a:p>
          <a:p>
            <a:endParaRPr lang="en-US" sz="2000" dirty="0" smtClean="0">
              <a:solidFill>
                <a:schemeClr val="accent1"/>
              </a:solidFill>
              <a:sym typeface="Wingdings" pitchFamily="2" charset="2"/>
            </a:endParaRPr>
          </a:p>
          <a:p>
            <a:endParaRPr lang="en-US" sz="2000" dirty="0" smtClean="0">
              <a:solidFill>
                <a:schemeClr val="accent1"/>
              </a:solidFill>
              <a:sym typeface="Wingdings" pitchFamily="2" charset="2"/>
            </a:endParaRPr>
          </a:p>
          <a:p>
            <a:endParaRPr lang="en-US" sz="2000" dirty="0" smtClean="0">
              <a:solidFill>
                <a:schemeClr val="accent1"/>
              </a:solidFill>
              <a:sym typeface="Wingdings" pitchFamily="2" charset="2"/>
            </a:endParaRPr>
          </a:p>
          <a:p>
            <a:r>
              <a:rPr lang="en-US" sz="2000" dirty="0" smtClean="0">
                <a:solidFill>
                  <a:schemeClr val="accent1"/>
                </a:solidFill>
                <a:sym typeface="Wingdings" pitchFamily="2" charset="2"/>
              </a:rPr>
              <a:t>Properties    </a:t>
            </a:r>
            <a:r>
              <a:rPr lang="en-US" sz="2000" dirty="0" smtClean="0">
                <a:sym typeface="Wingdings" pitchFamily="2" charset="2"/>
              </a:rPr>
              <a:t>No Unit </a:t>
            </a:r>
          </a:p>
          <a:p>
            <a:r>
              <a:rPr lang="en-US" sz="2000" dirty="0" smtClean="0">
                <a:solidFill>
                  <a:schemeClr val="accent1"/>
                </a:solidFill>
                <a:sym typeface="Wingdings" pitchFamily="2" charset="2"/>
              </a:rPr>
              <a:t>Change        </a:t>
            </a:r>
            <a:r>
              <a:rPr lang="en-US" sz="2000" dirty="0" smtClean="0">
                <a:sym typeface="Wingdings" pitchFamily="2" charset="2"/>
              </a:rPr>
              <a:t>Not Affected by Origin or scale</a:t>
            </a:r>
          </a:p>
          <a:p>
            <a:r>
              <a:rPr lang="en-US" sz="2000" dirty="0" smtClean="0">
                <a:solidFill>
                  <a:schemeClr val="accent1"/>
                </a:solidFill>
                <a:sym typeface="Wingdings" pitchFamily="2" charset="2"/>
              </a:rPr>
              <a:t>Examples     </a:t>
            </a:r>
            <a:r>
              <a:rPr lang="en-US" sz="2000" dirty="0" smtClean="0">
                <a:sym typeface="Wingdings" pitchFamily="2" charset="2"/>
              </a:rPr>
              <a:t>Banking &amp; Commodity Prices</a:t>
            </a:r>
          </a:p>
          <a:p>
            <a:r>
              <a:rPr lang="en-US" sz="2000" dirty="0" smtClean="0">
                <a:solidFill>
                  <a:schemeClr val="accent1"/>
                </a:solidFill>
                <a:sym typeface="Wingdings" pitchFamily="2" charset="2"/>
              </a:rPr>
              <a:t>Inference     </a:t>
            </a:r>
          </a:p>
          <a:p>
            <a:r>
              <a:rPr lang="en-US" sz="2000" dirty="0" smtClean="0">
                <a:solidFill>
                  <a:schemeClr val="accent1"/>
                </a:solidFill>
                <a:sym typeface="Wingdings" pitchFamily="2" charset="2"/>
              </a:rPr>
              <a:t>Relation</a:t>
            </a:r>
            <a:endParaRPr lang="en-US" sz="2000" dirty="0">
              <a:solidFill>
                <a:schemeClr val="accent1"/>
              </a:solidFill>
            </a:endParaRPr>
          </a:p>
        </p:txBody>
      </p:sp>
      <p:sp>
        <p:nvSpPr>
          <p:cNvPr id="53250" name="AutoShape 2" descr="Image result for correlation coefficient formula"/>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53251" name="Picture 3" descr="C:\Users\user\Desktop\Correlation-Coefficient-Formula.png"/>
          <p:cNvPicPr>
            <a:picLocks noChangeAspect="1" noChangeArrowheads="1"/>
          </p:cNvPicPr>
          <p:nvPr/>
        </p:nvPicPr>
        <p:blipFill>
          <a:blip r:embed="rId2" cstate="print"/>
          <a:srcRect/>
          <a:stretch>
            <a:fillRect/>
          </a:stretch>
        </p:blipFill>
        <p:spPr bwMode="auto">
          <a:xfrm>
            <a:off x="1828800" y="685800"/>
            <a:ext cx="3276600" cy="1600200"/>
          </a:xfrm>
          <a:prstGeom prst="rect">
            <a:avLst/>
          </a:prstGeom>
          <a:noFill/>
        </p:spPr>
      </p:pic>
      <p:pic>
        <p:nvPicPr>
          <p:cNvPr id="53252" name="Picture 4" descr="C:\Users\user\Desktop\cc.png"/>
          <p:cNvPicPr>
            <a:picLocks noChangeAspect="1" noChangeArrowheads="1"/>
          </p:cNvPicPr>
          <p:nvPr/>
        </p:nvPicPr>
        <p:blipFill>
          <a:blip r:embed="rId3" cstate="print"/>
          <a:srcRect/>
          <a:stretch>
            <a:fillRect/>
          </a:stretch>
        </p:blipFill>
        <p:spPr bwMode="auto">
          <a:xfrm>
            <a:off x="5181600" y="685801"/>
            <a:ext cx="2924175" cy="1752599"/>
          </a:xfrm>
          <a:prstGeom prst="rect">
            <a:avLst/>
          </a:prstGeom>
          <a:noFill/>
        </p:spPr>
      </p:pic>
      <p:sp>
        <p:nvSpPr>
          <p:cNvPr id="53254" name="AutoShape 6" descr="https://maths.nayland.school.nz/Year_13_Maths/3.9_Bivariate_data/Bivariate_images/Corr_C14.gif"/>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53256" name="Picture 8" descr="C:\Users\user\Desktop\Corr r.gif"/>
          <p:cNvPicPr>
            <a:picLocks noChangeAspect="1" noChangeArrowheads="1"/>
          </p:cNvPicPr>
          <p:nvPr/>
        </p:nvPicPr>
        <p:blipFill>
          <a:blip r:embed="rId4" cstate="print"/>
          <a:srcRect t="15212"/>
          <a:stretch>
            <a:fillRect/>
          </a:stretch>
        </p:blipFill>
        <p:spPr bwMode="auto">
          <a:xfrm>
            <a:off x="3352800" y="2819400"/>
            <a:ext cx="4724400" cy="2362200"/>
          </a:xfrm>
          <a:prstGeom prst="rect">
            <a:avLst/>
          </a:prstGeom>
          <a:noFill/>
        </p:spPr>
      </p:pic>
      <p:pic>
        <p:nvPicPr>
          <p:cNvPr id="53258" name="Picture 10" descr="Image result for correlation coefficient values"/>
          <p:cNvPicPr>
            <a:picLocks noChangeAspect="1" noChangeArrowheads="1"/>
          </p:cNvPicPr>
          <p:nvPr/>
        </p:nvPicPr>
        <p:blipFill>
          <a:blip r:embed="rId5" cstate="print"/>
          <a:srcRect/>
          <a:stretch>
            <a:fillRect/>
          </a:stretch>
        </p:blipFill>
        <p:spPr bwMode="auto">
          <a:xfrm>
            <a:off x="304800" y="2743200"/>
            <a:ext cx="2857500" cy="2362200"/>
          </a:xfrm>
          <a:prstGeom prst="rect">
            <a:avLst/>
          </a:prstGeom>
          <a:noFill/>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5"/>
          <p:cNvPicPr>
            <a:picLocks noChangeAspect="1" noChangeArrowheads="1"/>
          </p:cNvPicPr>
          <p:nvPr/>
        </p:nvPicPr>
        <p:blipFill>
          <a:blip r:embed="rId3" cstate="print"/>
          <a:srcRect l="15813" t="17708" r="15666" b="9375"/>
          <a:stretch>
            <a:fillRect/>
          </a:stretch>
        </p:blipFill>
        <p:spPr bwMode="auto">
          <a:xfrm>
            <a:off x="0" y="0"/>
            <a:ext cx="9144000" cy="6858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57200" y="2743200"/>
            <a:ext cx="8382000" cy="892552"/>
          </a:xfrm>
          <a:prstGeom prst="rect">
            <a:avLst/>
          </a:prstGeom>
          <a:noFill/>
        </p:spPr>
        <p:txBody>
          <a:bodyPr wrap="square" rtlCol="0">
            <a:spAutoFit/>
          </a:bodyPr>
          <a:lstStyle/>
          <a:p>
            <a:r>
              <a:rPr lang="en-US" sz="2600" b="1" dirty="0" smtClean="0">
                <a:solidFill>
                  <a:srgbClr val="7030A0"/>
                </a:solidFill>
              </a:rPr>
              <a:t>Directional relationship between two variables</a:t>
            </a:r>
          </a:p>
          <a:p>
            <a:endParaRPr lang="en-US" sz="2600" b="1" dirty="0">
              <a:solidFill>
                <a:srgbClr val="7030A0"/>
              </a:solidFill>
            </a:endParaRPr>
          </a:p>
        </p:txBody>
      </p:sp>
      <p:sp>
        <p:nvSpPr>
          <p:cNvPr id="5" name="Title 1"/>
          <p:cNvSpPr>
            <a:spLocks noGrp="1"/>
          </p:cNvSpPr>
          <p:nvPr>
            <p:ph type="title"/>
          </p:nvPr>
        </p:nvSpPr>
        <p:spPr>
          <a:xfrm>
            <a:off x="457200" y="320040"/>
            <a:ext cx="7239000" cy="1143000"/>
          </a:xfrm>
        </p:spPr>
        <p:txBody>
          <a:bodyPr/>
          <a:lstStyle/>
          <a:p>
            <a:r>
              <a:rPr lang="en-US" dirty="0" smtClean="0"/>
              <a:t>COVARIANCE  DEFINITION</a:t>
            </a:r>
            <a:endParaRPr lang="en-US"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1</a:t>
            </a:r>
            <a:endParaRPr lang="en-US" dirty="0"/>
          </a:p>
        </p:txBody>
      </p:sp>
      <p:sp>
        <p:nvSpPr>
          <p:cNvPr id="4" name="Content Placeholder 2"/>
          <p:cNvSpPr txBox="1">
            <a:spLocks/>
          </p:cNvSpPr>
          <p:nvPr/>
        </p:nvSpPr>
        <p:spPr>
          <a:xfrm>
            <a:off x="609600" y="1761816"/>
            <a:ext cx="7239000" cy="4846320"/>
          </a:xfrm>
          <a:prstGeom prst="rect">
            <a:avLst/>
          </a:prstGeom>
        </p:spPr>
        <p:txBody>
          <a:bodyPr vert="horz">
            <a:normAutofit/>
          </a:bodyPr>
          <a:lstStyle/>
          <a:p>
            <a:pPr marL="274320" marR="0" lvl="0" indent="-274320" algn="l" defTabSz="914400" rtl="0" eaLnBrk="1" fontAlgn="auto" latinLnBrk="0" hangingPunct="1">
              <a:lnSpc>
                <a:spcPct val="100000"/>
              </a:lnSpc>
              <a:spcBef>
                <a:spcPts val="600"/>
              </a:spcBef>
              <a:spcAft>
                <a:spcPts val="0"/>
              </a:spcAft>
              <a:buClr>
                <a:schemeClr val="tx2"/>
              </a:buClr>
              <a:buSzPct val="73000"/>
              <a:buFont typeface="Wingdings 2"/>
              <a:buChar char=""/>
              <a:tabLst/>
              <a:defRPr/>
            </a:pPr>
            <a:r>
              <a:rPr kumimoji="0" lang="en-US" sz="2600" b="0" i="0" u="none" strike="noStrike" kern="1200" cap="none" spc="0" normalizeH="0" baseline="0" noProof="0" smtClean="0">
                <a:ln>
                  <a:noFill/>
                </a:ln>
                <a:solidFill>
                  <a:schemeClr val="tx1"/>
                </a:solidFill>
                <a:effectLst/>
                <a:uLnTx/>
                <a:uFillTx/>
                <a:latin typeface="+mn-lt"/>
                <a:ea typeface="+mn-ea"/>
                <a:cs typeface="+mn-cs"/>
              </a:rPr>
              <a:t>In the chart below, we compare one of the largest U.S. banks JPMorgan Chase &amp; Co. (JPM) with the Financial Select SPDR ETF (XLF). As you can imagine J.P. Morgan should have a positive correlation to the banking industry as a whole.</a:t>
            </a:r>
          </a:p>
          <a:p>
            <a:pPr marL="274320" marR="0" lvl="0" indent="-274320" algn="l" defTabSz="914400" rtl="0" eaLnBrk="1" fontAlgn="auto" latinLnBrk="0" hangingPunct="1">
              <a:lnSpc>
                <a:spcPct val="100000"/>
              </a:lnSpc>
              <a:spcBef>
                <a:spcPts val="600"/>
              </a:spcBef>
              <a:spcAft>
                <a:spcPts val="0"/>
              </a:spcAft>
              <a:buClr>
                <a:schemeClr val="tx2"/>
              </a:buClr>
              <a:buSzPct val="73000"/>
              <a:buFont typeface="Wingdings 2"/>
              <a:buChar char=""/>
              <a:tabLst/>
              <a:defRPr/>
            </a:pPr>
            <a:r>
              <a:rPr kumimoji="0" lang="en-US" sz="2600" b="0" i="0" u="none" strike="noStrike" kern="1200" cap="none" spc="0" normalizeH="0" baseline="0" noProof="0" smtClean="0">
                <a:ln>
                  <a:noFill/>
                </a:ln>
                <a:solidFill>
                  <a:schemeClr val="tx1"/>
                </a:solidFill>
                <a:effectLst/>
                <a:uLnTx/>
                <a:uFillTx/>
                <a:latin typeface="+mn-lt"/>
                <a:ea typeface="+mn-ea"/>
                <a:cs typeface="+mn-cs"/>
              </a:rPr>
              <a:t>We can see the correlation coefficient (bottom of the chart) is currently at .7919, which is close to signaling a strong positive correlation. A reading above .50 typically signals a strong positive correlation.</a:t>
            </a:r>
          </a:p>
          <a:p>
            <a:pPr marL="274320" marR="0" lvl="0" indent="-274320" algn="l" defTabSz="914400" rtl="0" eaLnBrk="1" fontAlgn="auto" latinLnBrk="0" hangingPunct="1">
              <a:lnSpc>
                <a:spcPct val="100000"/>
              </a:lnSpc>
              <a:spcBef>
                <a:spcPts val="600"/>
              </a:spcBef>
              <a:spcAft>
                <a:spcPts val="0"/>
              </a:spcAft>
              <a:buClr>
                <a:schemeClr val="tx2"/>
              </a:buClr>
              <a:buSzPct val="73000"/>
              <a:buFont typeface="Wingdings 2"/>
              <a:buChar char=""/>
              <a:tabLst/>
              <a:defRPr/>
            </a:pPr>
            <a:endParaRPr kumimoji="0" lang="en-US" sz="2600" b="0" i="0" u="none" strike="noStrike" kern="1200" cap="none" spc="0" normalizeH="0" baseline="0" noProof="0" dirty="0">
              <a:ln>
                <a:noFill/>
              </a:ln>
              <a:solidFill>
                <a:schemeClr val="tx1"/>
              </a:solidFill>
              <a:effectLst/>
              <a:uLnTx/>
              <a:uFillTx/>
              <a:latin typeface="+mn-lt"/>
              <a:ea typeface="+mn-ea"/>
              <a:cs typeface="+mn-cs"/>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2" cstate="print"/>
          <a:srcRect t="11458" r="16252" b="18750"/>
          <a:stretch>
            <a:fillRect/>
          </a:stretch>
        </p:blipFill>
        <p:spPr bwMode="auto">
          <a:xfrm>
            <a:off x="0" y="2438400"/>
            <a:ext cx="2971800" cy="1927257"/>
          </a:xfrm>
          <a:prstGeom prst="rect">
            <a:avLst/>
          </a:prstGeom>
          <a:noFill/>
          <a:ln w="9525">
            <a:noFill/>
            <a:miter lim="800000"/>
            <a:headEnd/>
            <a:tailEnd/>
          </a:ln>
        </p:spPr>
      </p:pic>
      <p:pic>
        <p:nvPicPr>
          <p:cNvPr id="5" name="Picture 2"/>
          <p:cNvPicPr>
            <a:picLocks noChangeAspect="1" noChangeArrowheads="1"/>
          </p:cNvPicPr>
          <p:nvPr/>
        </p:nvPicPr>
        <p:blipFill>
          <a:blip r:embed="rId3" cstate="print"/>
          <a:srcRect l="14056" r="6296" b="19379"/>
          <a:stretch>
            <a:fillRect/>
          </a:stretch>
        </p:blipFill>
        <p:spPr bwMode="auto">
          <a:xfrm>
            <a:off x="4038600" y="304800"/>
            <a:ext cx="2971800" cy="1828800"/>
          </a:xfrm>
          <a:prstGeom prst="rect">
            <a:avLst/>
          </a:prstGeom>
          <a:noFill/>
          <a:ln w="9525">
            <a:noFill/>
            <a:miter lim="800000"/>
            <a:headEnd/>
            <a:tailEnd/>
          </a:ln>
        </p:spPr>
      </p:pic>
      <p:pic>
        <p:nvPicPr>
          <p:cNvPr id="7" name="Picture 2"/>
          <p:cNvPicPr>
            <a:picLocks noChangeAspect="1" noChangeArrowheads="1"/>
          </p:cNvPicPr>
          <p:nvPr/>
        </p:nvPicPr>
        <p:blipFill>
          <a:blip r:embed="rId4" cstate="print"/>
          <a:srcRect l="8199" t="14583" r="15081" b="14583"/>
          <a:stretch>
            <a:fillRect/>
          </a:stretch>
        </p:blipFill>
        <p:spPr bwMode="auto">
          <a:xfrm>
            <a:off x="6477000" y="2514600"/>
            <a:ext cx="2667000" cy="1981200"/>
          </a:xfrm>
          <a:prstGeom prst="rect">
            <a:avLst/>
          </a:prstGeom>
          <a:noFill/>
          <a:ln w="9525">
            <a:noFill/>
            <a:miter lim="800000"/>
            <a:headEnd/>
            <a:tailEnd/>
          </a:ln>
        </p:spPr>
      </p:pic>
      <p:pic>
        <p:nvPicPr>
          <p:cNvPr id="8" name="Picture 2"/>
          <p:cNvPicPr>
            <a:picLocks noChangeAspect="1" noChangeArrowheads="1"/>
          </p:cNvPicPr>
          <p:nvPr/>
        </p:nvPicPr>
        <p:blipFill>
          <a:blip r:embed="rId5" cstate="print"/>
          <a:srcRect l="8413" r="54111" b="14299"/>
          <a:stretch>
            <a:fillRect/>
          </a:stretch>
        </p:blipFill>
        <p:spPr bwMode="auto">
          <a:xfrm>
            <a:off x="2438400" y="304800"/>
            <a:ext cx="1600200" cy="1828800"/>
          </a:xfrm>
          <a:prstGeom prst="rect">
            <a:avLst/>
          </a:prstGeom>
          <a:noFill/>
          <a:ln w="9525">
            <a:noFill/>
            <a:miter lim="800000"/>
            <a:headEnd/>
            <a:tailEnd/>
          </a:ln>
        </p:spPr>
      </p:pic>
      <p:pic>
        <p:nvPicPr>
          <p:cNvPr id="9" name="Picture 2"/>
          <p:cNvPicPr>
            <a:picLocks noChangeAspect="1" noChangeArrowheads="1"/>
          </p:cNvPicPr>
          <p:nvPr/>
        </p:nvPicPr>
        <p:blipFill>
          <a:blip r:embed="rId6" cstate="print"/>
          <a:srcRect b="15345"/>
          <a:stretch>
            <a:fillRect/>
          </a:stretch>
        </p:blipFill>
        <p:spPr bwMode="auto">
          <a:xfrm>
            <a:off x="0" y="4572000"/>
            <a:ext cx="3048000" cy="2286000"/>
          </a:xfrm>
          <a:prstGeom prst="rect">
            <a:avLst/>
          </a:prstGeom>
          <a:noFill/>
          <a:ln w="9525">
            <a:noFill/>
            <a:miter lim="800000"/>
            <a:headEnd/>
            <a:tailEnd/>
          </a:ln>
        </p:spPr>
      </p:pic>
      <p:pic>
        <p:nvPicPr>
          <p:cNvPr id="10" name="Picture 2"/>
          <p:cNvPicPr>
            <a:picLocks noChangeAspect="1" noChangeArrowheads="1"/>
          </p:cNvPicPr>
          <p:nvPr/>
        </p:nvPicPr>
        <p:blipFill>
          <a:blip r:embed="rId7" cstate="print"/>
          <a:srcRect l="13358" r="21336" b="15523"/>
          <a:stretch>
            <a:fillRect/>
          </a:stretch>
        </p:blipFill>
        <p:spPr bwMode="auto">
          <a:xfrm>
            <a:off x="6477000" y="4572000"/>
            <a:ext cx="2667000" cy="2286000"/>
          </a:xfrm>
          <a:prstGeom prst="rect">
            <a:avLst/>
          </a:prstGeom>
          <a:noFill/>
          <a:ln w="9525">
            <a:noFill/>
            <a:miter lim="800000"/>
            <a:headEnd/>
            <a:tailEnd/>
          </a:ln>
        </p:spPr>
      </p:pic>
      <p:sp>
        <p:nvSpPr>
          <p:cNvPr id="11" name="TextBox 10"/>
          <p:cNvSpPr txBox="1"/>
          <p:nvPr/>
        </p:nvSpPr>
        <p:spPr>
          <a:xfrm>
            <a:off x="3124200" y="4724400"/>
            <a:ext cx="3276600" cy="1569660"/>
          </a:xfrm>
          <a:prstGeom prst="rect">
            <a:avLst/>
          </a:prstGeom>
          <a:noFill/>
        </p:spPr>
        <p:txBody>
          <a:bodyPr wrap="square" rtlCol="0">
            <a:spAutoFit/>
          </a:bodyPr>
          <a:lstStyle/>
          <a:p>
            <a:pPr algn="just"/>
            <a:r>
              <a:rPr lang="en-US" sz="1600" dirty="0" smtClean="0"/>
              <a:t>US DOLLAR PRICE &amp; GOLD</a:t>
            </a:r>
          </a:p>
          <a:p>
            <a:pPr algn="just"/>
            <a:r>
              <a:rPr lang="en-US" sz="1600" dirty="0" smtClean="0"/>
              <a:t>As the US Dollar depreciates against major currencies, gold is generally perceived to rise and when US dollar appreciates gold declines in price</a:t>
            </a:r>
            <a:endParaRPr lang="en-US" sz="1600" dirty="0"/>
          </a:p>
        </p:txBody>
      </p:sp>
      <p:sp>
        <p:nvSpPr>
          <p:cNvPr id="12" name="TextBox 11"/>
          <p:cNvSpPr txBox="1"/>
          <p:nvPr/>
        </p:nvSpPr>
        <p:spPr>
          <a:xfrm>
            <a:off x="2971800" y="2667000"/>
            <a:ext cx="3581400" cy="1815882"/>
          </a:xfrm>
          <a:prstGeom prst="rect">
            <a:avLst/>
          </a:prstGeom>
          <a:noFill/>
        </p:spPr>
        <p:txBody>
          <a:bodyPr wrap="square" rtlCol="0">
            <a:spAutoFit/>
          </a:bodyPr>
          <a:lstStyle/>
          <a:p>
            <a:pPr algn="just"/>
            <a:r>
              <a:rPr lang="en-US" sz="1600" dirty="0" smtClean="0"/>
              <a:t>Based on the price patterns observed over the last decade, </a:t>
            </a:r>
            <a:r>
              <a:rPr lang="en-US" sz="1600" b="1" dirty="0" smtClean="0"/>
              <a:t>Crude Oil Prices </a:t>
            </a:r>
            <a:r>
              <a:rPr lang="en-US" sz="1600" dirty="0" smtClean="0"/>
              <a:t>&amp; </a:t>
            </a:r>
            <a:r>
              <a:rPr lang="en-US" sz="1600" b="1" dirty="0" smtClean="0"/>
              <a:t>Gas based fuel </a:t>
            </a:r>
            <a:r>
              <a:rPr lang="en-US" sz="1600" dirty="0" smtClean="0"/>
              <a:t>prices are correlated. This seems to indicate a high level of dependency and similar price movement for the two commodities.</a:t>
            </a:r>
            <a:endParaRPr lang="en-US" sz="1600" dirty="0"/>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RELATIONSHIP INFERENCE </a:t>
            </a:r>
            <a:endParaRPr lang="en-US" dirty="0"/>
          </a:p>
        </p:txBody>
      </p:sp>
      <p:sp>
        <p:nvSpPr>
          <p:cNvPr id="3" name="Content Placeholder 2"/>
          <p:cNvSpPr>
            <a:spLocks noGrp="1"/>
          </p:cNvSpPr>
          <p:nvPr>
            <p:ph idx="1"/>
          </p:nvPr>
        </p:nvSpPr>
        <p:spPr>
          <a:xfrm>
            <a:off x="457200" y="1609416"/>
            <a:ext cx="8077200" cy="4846320"/>
          </a:xfrm>
        </p:spPr>
        <p:txBody>
          <a:bodyPr>
            <a:normAutofit/>
          </a:bodyPr>
          <a:lstStyle/>
          <a:p>
            <a:r>
              <a:rPr lang="en-US" dirty="0" smtClean="0"/>
              <a:t>Comparison</a:t>
            </a:r>
          </a:p>
          <a:p>
            <a:r>
              <a:rPr lang="en-US" dirty="0" smtClean="0"/>
              <a:t> </a:t>
            </a:r>
            <a:r>
              <a:rPr lang="en-US" dirty="0" smtClean="0"/>
              <a:t>r </a:t>
            </a:r>
            <a:r>
              <a:rPr lang="en-US" sz="1800" dirty="0" smtClean="0"/>
              <a:t>A</a:t>
            </a:r>
            <a:r>
              <a:rPr lang="en-US" sz="2000" dirty="0" smtClean="0"/>
              <a:t> </a:t>
            </a:r>
            <a:r>
              <a:rPr lang="en-US" dirty="0" smtClean="0"/>
              <a:t>= 0.4  &amp; r </a:t>
            </a:r>
            <a:r>
              <a:rPr lang="en-US" sz="1800" dirty="0" smtClean="0"/>
              <a:t>B </a:t>
            </a:r>
            <a:r>
              <a:rPr lang="en-US" sz="2000" dirty="0" smtClean="0"/>
              <a:t> = </a:t>
            </a:r>
            <a:r>
              <a:rPr lang="en-US" dirty="0" smtClean="0"/>
              <a:t>0.8</a:t>
            </a:r>
          </a:p>
          <a:p>
            <a:r>
              <a:rPr lang="en-US" dirty="0" smtClean="0">
                <a:solidFill>
                  <a:srgbClr val="FF0000"/>
                </a:solidFill>
              </a:rPr>
              <a:t>Can u say that correlation in B = twice as high as correlation in the first case ?</a:t>
            </a:r>
          </a:p>
          <a:p>
            <a:r>
              <a:rPr lang="en-US" dirty="0" smtClean="0"/>
              <a:t>Functional relationship between variables or </a:t>
            </a:r>
          </a:p>
          <a:p>
            <a:r>
              <a:rPr lang="en-US" dirty="0" smtClean="0"/>
              <a:t>extent of variation of X </a:t>
            </a:r>
            <a:r>
              <a:rPr lang="en-US" dirty="0" err="1" smtClean="0"/>
              <a:t>wrt</a:t>
            </a:r>
            <a:r>
              <a:rPr lang="en-US" dirty="0" smtClean="0"/>
              <a:t> Y or</a:t>
            </a:r>
          </a:p>
          <a:p>
            <a:r>
              <a:rPr lang="en-US" dirty="0" smtClean="0"/>
              <a:t>Proportion of change in X </a:t>
            </a:r>
            <a:r>
              <a:rPr lang="en-US" dirty="0" err="1" smtClean="0"/>
              <a:t>wrt</a:t>
            </a:r>
            <a:r>
              <a:rPr lang="en-US" dirty="0" smtClean="0"/>
              <a:t> Y or </a:t>
            </a:r>
          </a:p>
          <a:p>
            <a:r>
              <a:rPr lang="en-US" dirty="0" smtClean="0"/>
              <a:t>How much X changes </a:t>
            </a:r>
            <a:r>
              <a:rPr lang="en-US" dirty="0" err="1" smtClean="0"/>
              <a:t>wrt</a:t>
            </a:r>
            <a:r>
              <a:rPr lang="en-US" dirty="0" smtClean="0"/>
              <a:t> Y or</a:t>
            </a:r>
          </a:p>
          <a:p>
            <a:r>
              <a:rPr lang="en-US" dirty="0" smtClean="0"/>
              <a:t>Mathematical relationship between X &amp; Y</a:t>
            </a:r>
          </a:p>
          <a:p>
            <a:pPr>
              <a:buNone/>
            </a:pPr>
            <a:r>
              <a:rPr lang="en-US" dirty="0" smtClean="0"/>
              <a:t> </a:t>
            </a:r>
            <a:r>
              <a:rPr lang="en-US" dirty="0" smtClean="0"/>
              <a:t>  </a:t>
            </a:r>
            <a:r>
              <a:rPr lang="en-US" dirty="0" smtClean="0">
                <a:solidFill>
                  <a:srgbClr val="00B050"/>
                </a:solidFill>
              </a:rPr>
              <a:t>is not explained by  correlation but by regression</a:t>
            </a:r>
            <a:endParaRPr lang="en-US" dirty="0" smtClean="0">
              <a:solidFill>
                <a:srgbClr val="00B050"/>
              </a:solidFill>
            </a:endParaRPr>
          </a:p>
          <a:p>
            <a:pPr>
              <a:buNone/>
            </a:pPr>
            <a:endParaRPr lang="en-US" dirty="0" smtClean="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2286000"/>
            <a:ext cx="9067800" cy="4862870"/>
          </a:xfrm>
          <a:prstGeom prst="rect">
            <a:avLst/>
          </a:prstGeom>
        </p:spPr>
        <p:txBody>
          <a:bodyPr wrap="square">
            <a:spAutoFit/>
          </a:bodyPr>
          <a:lstStyle/>
          <a:p>
            <a:pPr algn="ctr"/>
            <a:r>
              <a:rPr lang="en-US" sz="2800" b="1" dirty="0" smtClean="0">
                <a:sym typeface="Wingdings" pitchFamily="2" charset="2"/>
              </a:rPr>
              <a:t>Functional relationship</a:t>
            </a:r>
            <a:r>
              <a:rPr lang="en-US" sz="2800" b="1" dirty="0" smtClean="0"/>
              <a:t> </a:t>
            </a:r>
          </a:p>
          <a:p>
            <a:pPr algn="ctr"/>
            <a:r>
              <a:rPr lang="en-US" sz="2800" b="1" dirty="0" smtClean="0"/>
              <a:t>between </a:t>
            </a:r>
          </a:p>
          <a:p>
            <a:pPr algn="ctr"/>
            <a:r>
              <a:rPr lang="en-US" sz="2800" b="1" dirty="0" smtClean="0"/>
              <a:t>different </a:t>
            </a:r>
            <a:r>
              <a:rPr lang="en-US" sz="2800" b="1" dirty="0" smtClean="0"/>
              <a:t>variables            </a:t>
            </a:r>
          </a:p>
          <a:p>
            <a:endParaRPr lang="en-US" sz="2800" b="1" dirty="0" smtClean="0">
              <a:solidFill>
                <a:schemeClr val="accent1"/>
              </a:solidFill>
              <a:sym typeface="Wingdings" pitchFamily="2" charset="2"/>
            </a:endParaRPr>
          </a:p>
          <a:p>
            <a:endParaRPr lang="en-US" dirty="0" smtClean="0">
              <a:solidFill>
                <a:schemeClr val="accent1"/>
              </a:solidFill>
              <a:sym typeface="Wingdings" pitchFamily="2" charset="2"/>
            </a:endParaRPr>
          </a:p>
          <a:p>
            <a:endParaRPr lang="en-US" dirty="0" smtClean="0">
              <a:solidFill>
                <a:schemeClr val="accent1"/>
              </a:solidFill>
              <a:sym typeface="Wingdings" pitchFamily="2" charset="2"/>
            </a:endParaRPr>
          </a:p>
          <a:p>
            <a:endParaRPr lang="en-US" dirty="0" smtClean="0">
              <a:solidFill>
                <a:schemeClr val="accent1"/>
              </a:solidFill>
              <a:sym typeface="Wingdings" pitchFamily="2" charset="2"/>
            </a:endParaRPr>
          </a:p>
          <a:p>
            <a:endParaRPr lang="en-US" dirty="0" smtClean="0">
              <a:solidFill>
                <a:schemeClr val="accent1"/>
              </a:solidFill>
              <a:sym typeface="Wingdings" pitchFamily="2" charset="2"/>
            </a:endParaRPr>
          </a:p>
          <a:p>
            <a:endParaRPr lang="en-US" dirty="0" smtClean="0">
              <a:solidFill>
                <a:schemeClr val="accent1"/>
              </a:solidFill>
              <a:sym typeface="Wingdings" pitchFamily="2" charset="2"/>
            </a:endParaRPr>
          </a:p>
          <a:p>
            <a:endParaRPr lang="en-US" dirty="0" smtClean="0">
              <a:solidFill>
                <a:schemeClr val="accent1"/>
              </a:solidFill>
              <a:sym typeface="Wingdings" pitchFamily="2" charset="2"/>
            </a:endParaRPr>
          </a:p>
          <a:p>
            <a:endParaRPr lang="en-US" dirty="0" smtClean="0">
              <a:solidFill>
                <a:schemeClr val="accent1"/>
              </a:solidFill>
              <a:sym typeface="Wingdings" pitchFamily="2" charset="2"/>
            </a:endParaRPr>
          </a:p>
          <a:p>
            <a:endParaRPr lang="en-US" dirty="0" smtClean="0">
              <a:solidFill>
                <a:schemeClr val="accent1"/>
              </a:solidFill>
              <a:sym typeface="Wingdings" pitchFamily="2" charset="2"/>
            </a:endParaRPr>
          </a:p>
          <a:p>
            <a:endParaRPr lang="en-US" dirty="0" smtClean="0">
              <a:solidFill>
                <a:schemeClr val="accent1"/>
              </a:solidFill>
              <a:sym typeface="Wingdings" pitchFamily="2" charset="2"/>
            </a:endParaRPr>
          </a:p>
          <a:p>
            <a:endParaRPr lang="en-US" dirty="0" smtClean="0">
              <a:solidFill>
                <a:schemeClr val="accent1"/>
              </a:solidFill>
              <a:sym typeface="Wingdings" pitchFamily="2" charset="2"/>
            </a:endParaRPr>
          </a:p>
          <a:p>
            <a:endParaRPr lang="en-US" dirty="0" smtClean="0">
              <a:solidFill>
                <a:schemeClr val="accent1"/>
              </a:solidFill>
              <a:sym typeface="Wingdings" pitchFamily="2" charset="2"/>
            </a:endParaRPr>
          </a:p>
        </p:txBody>
      </p:sp>
      <p:sp>
        <p:nvSpPr>
          <p:cNvPr id="2" name="Title 1"/>
          <p:cNvSpPr>
            <a:spLocks noGrp="1"/>
          </p:cNvSpPr>
          <p:nvPr>
            <p:ph type="title"/>
          </p:nvPr>
        </p:nvSpPr>
        <p:spPr>
          <a:xfrm>
            <a:off x="457200" y="-304800"/>
            <a:ext cx="7239000" cy="1143000"/>
          </a:xfrm>
        </p:spPr>
        <p:txBody>
          <a:bodyPr/>
          <a:lstStyle/>
          <a:p>
            <a:r>
              <a:rPr lang="en-US" dirty="0" smtClean="0"/>
              <a:t>REGRESSION</a:t>
            </a:r>
            <a:endParaRPr lang="en-US" dirty="0"/>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7239000" cy="838200"/>
          </a:xfrm>
        </p:spPr>
        <p:txBody>
          <a:bodyPr/>
          <a:lstStyle/>
          <a:p>
            <a:r>
              <a:rPr lang="en-US" dirty="0" smtClean="0"/>
              <a:t>INFERENCE </a:t>
            </a:r>
            <a:endParaRPr lang="en-US" dirty="0"/>
          </a:p>
        </p:txBody>
      </p:sp>
      <p:sp>
        <p:nvSpPr>
          <p:cNvPr id="3" name="Content Placeholder 2"/>
          <p:cNvSpPr>
            <a:spLocks noGrp="1"/>
          </p:cNvSpPr>
          <p:nvPr>
            <p:ph idx="1"/>
          </p:nvPr>
        </p:nvSpPr>
        <p:spPr>
          <a:xfrm>
            <a:off x="457200" y="914400"/>
            <a:ext cx="7620000" cy="5943600"/>
          </a:xfrm>
          <a:ln>
            <a:solidFill>
              <a:srgbClr val="FFFF00"/>
            </a:solidFill>
          </a:ln>
        </p:spPr>
        <p:txBody>
          <a:bodyPr>
            <a:normAutofit fontScale="77500" lnSpcReduction="20000"/>
          </a:bodyPr>
          <a:lstStyle/>
          <a:p>
            <a:pPr algn="just"/>
            <a:r>
              <a:rPr lang="en-US" dirty="0" smtClean="0"/>
              <a:t>suppose you want to forecast sales for your company and you've concluded that your company's sales go up and down depending on changes in </a:t>
            </a:r>
            <a:r>
              <a:rPr lang="en-US" u="sng" dirty="0" smtClean="0"/>
              <a:t>GDP</a:t>
            </a:r>
          </a:p>
          <a:p>
            <a:pPr algn="just">
              <a:buNone/>
            </a:pPr>
            <a:endParaRPr lang="en-US" dirty="0" smtClean="0"/>
          </a:p>
          <a:p>
            <a:pPr algn="just"/>
            <a:endParaRPr lang="en-US" dirty="0" smtClean="0"/>
          </a:p>
          <a:p>
            <a:pPr algn="just"/>
            <a:endParaRPr lang="en-US" dirty="0" smtClean="0"/>
          </a:p>
          <a:p>
            <a:pPr algn="just">
              <a:buNone/>
            </a:pPr>
            <a:endParaRPr lang="en-US" dirty="0" smtClean="0"/>
          </a:p>
          <a:p>
            <a:pPr algn="just">
              <a:buNone/>
            </a:pPr>
            <a:endParaRPr lang="en-US" dirty="0" smtClean="0"/>
          </a:p>
          <a:p>
            <a:pPr algn="just"/>
            <a:endParaRPr lang="en-US" dirty="0" smtClean="0"/>
          </a:p>
          <a:p>
            <a:pPr algn="just"/>
            <a:endParaRPr lang="en-US" dirty="0" smtClean="0"/>
          </a:p>
          <a:p>
            <a:pPr algn="just"/>
            <a:endParaRPr lang="en-US" dirty="0" smtClean="0"/>
          </a:p>
          <a:p>
            <a:pPr algn="just"/>
            <a:endParaRPr lang="en-US" dirty="0" smtClean="0"/>
          </a:p>
          <a:p>
            <a:pPr algn="just"/>
            <a:r>
              <a:rPr lang="en-US" dirty="0" smtClean="0"/>
              <a:t>if there was no change in GDP, your company would still make some sales - this value, when the change in GDP is zero, is the intercept. </a:t>
            </a:r>
            <a:endParaRPr lang="en-US" dirty="0" smtClean="0"/>
          </a:p>
          <a:p>
            <a:pPr algn="just"/>
            <a:r>
              <a:rPr lang="en-US" dirty="0" smtClean="0"/>
              <a:t>we have </a:t>
            </a:r>
            <a:r>
              <a:rPr lang="en-US" dirty="0" smtClean="0"/>
              <a:t>an </a:t>
            </a:r>
            <a:r>
              <a:rPr lang="en-US" b="1" dirty="0" smtClean="0"/>
              <a:t>intercept of 34.58, </a:t>
            </a:r>
            <a:r>
              <a:rPr lang="en-US" dirty="0" smtClean="0"/>
              <a:t>which tells us that if the change in GDP was forecasted </a:t>
            </a:r>
            <a:r>
              <a:rPr lang="en-US" dirty="0" smtClean="0"/>
              <a:t>to </a:t>
            </a:r>
            <a:r>
              <a:rPr lang="en-US" dirty="0" smtClean="0"/>
              <a:t>be zero, our sales would be about 35 units. And finally, </a:t>
            </a:r>
            <a:r>
              <a:rPr lang="en-US" b="1" dirty="0" smtClean="0"/>
              <a:t>correlation </a:t>
            </a:r>
            <a:r>
              <a:rPr lang="en-US" b="1" dirty="0" smtClean="0"/>
              <a:t>coefficient of 88.15 </a:t>
            </a:r>
            <a:r>
              <a:rPr lang="en-US" dirty="0" smtClean="0"/>
              <a:t>tells us that if GDP increases by 1%, sales will likely go up by about 88 units.</a:t>
            </a:r>
            <a:endParaRPr lang="en-US" dirty="0"/>
          </a:p>
        </p:txBody>
      </p:sp>
      <p:sp>
        <p:nvSpPr>
          <p:cNvPr id="1026" name="AutoShape 2" descr="https://www.investopedia.com/thmb/tgcqvZafIh6ZTog6X3Bs0RgLtMs=/314x195/filters:no_upscale():max_bytes(150000):strip_icc():format(webp)/Regression4-5c05844cc9e77c00016c45e0"/>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1028" name="Picture 4" descr="C:\Users\user\Desktop\Regression4-5c05844cc9e77c00016c45e0.gif"/>
          <p:cNvPicPr>
            <a:picLocks noChangeAspect="1" noChangeArrowheads="1"/>
          </p:cNvPicPr>
          <p:nvPr/>
        </p:nvPicPr>
        <p:blipFill>
          <a:blip r:embed="rId3" cstate="print"/>
          <a:srcRect/>
          <a:stretch>
            <a:fillRect/>
          </a:stretch>
        </p:blipFill>
        <p:spPr bwMode="auto">
          <a:xfrm>
            <a:off x="3124200" y="1828800"/>
            <a:ext cx="4800600" cy="2743200"/>
          </a:xfrm>
          <a:prstGeom prst="rect">
            <a:avLst/>
          </a:prstGeom>
          <a:noFill/>
        </p:spPr>
      </p:pic>
      <p:pic>
        <p:nvPicPr>
          <p:cNvPr id="1029" name="Picture 5"/>
          <p:cNvPicPr>
            <a:picLocks noChangeAspect="1" noChangeArrowheads="1"/>
          </p:cNvPicPr>
          <p:nvPr/>
        </p:nvPicPr>
        <p:blipFill>
          <a:blip r:embed="rId4" cstate="print"/>
          <a:srcRect l="27525" t="33333" r="50805" b="23958"/>
          <a:stretch>
            <a:fillRect/>
          </a:stretch>
        </p:blipFill>
        <p:spPr bwMode="auto">
          <a:xfrm>
            <a:off x="762000" y="1828800"/>
            <a:ext cx="2286000" cy="2667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APPLICATION : USE CASES</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Regression helps investment and financial managers to value assets and understand the relationships between variables, such as commodity prices and the stocks of businesses dealing in those commodities</a:t>
            </a:r>
            <a:r>
              <a:rPr lang="en-US" dirty="0" smtClean="0"/>
              <a:t>.</a:t>
            </a:r>
          </a:p>
          <a:p>
            <a:r>
              <a:rPr lang="en-US" dirty="0" smtClean="0"/>
              <a:t>Linear regression uses one independent variable to explain or predict the outcome of the dependent variable Y, while multiple regression uses two or more independent variables to predict the outcome.</a:t>
            </a:r>
          </a:p>
          <a:p>
            <a:r>
              <a:rPr lang="en-US" dirty="0" smtClean="0"/>
              <a:t>Regression can help finance and investment professionals as well as professionals in other businesses. Regression can also help predict sales for a company based on weather, previous sales, GDP growth, or other types of conditions. </a:t>
            </a:r>
          </a:p>
          <a:p>
            <a:endParaRPr lang="en-US"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FORMULA</a:t>
            </a:r>
            <a:endParaRPr lang="en-US" dirty="0"/>
          </a:p>
        </p:txBody>
      </p:sp>
      <p:pic>
        <p:nvPicPr>
          <p:cNvPr id="4" name="Picture 3"/>
          <p:cNvPicPr>
            <a:picLocks noChangeAspect="1" noChangeArrowheads="1"/>
          </p:cNvPicPr>
          <p:nvPr/>
        </p:nvPicPr>
        <p:blipFill>
          <a:blip r:embed="rId2" cstate="print"/>
          <a:srcRect b="51704"/>
          <a:stretch>
            <a:fillRect/>
          </a:stretch>
        </p:blipFill>
        <p:spPr bwMode="auto">
          <a:xfrm>
            <a:off x="609600" y="2285999"/>
            <a:ext cx="7467600" cy="2362201"/>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VARIANCE      VS   COVARIANCE</a:t>
            </a:r>
            <a:endParaRPr lang="en-US" dirty="0"/>
          </a:p>
        </p:txBody>
      </p:sp>
      <p:pic>
        <p:nvPicPr>
          <p:cNvPr id="4" name="Picture 2"/>
          <p:cNvPicPr>
            <a:picLocks noChangeAspect="1" noChangeArrowheads="1"/>
          </p:cNvPicPr>
          <p:nvPr/>
        </p:nvPicPr>
        <p:blipFill>
          <a:blip r:embed="rId2" cstate="print"/>
          <a:srcRect t="11458" r="51220" b="15625"/>
          <a:stretch>
            <a:fillRect/>
          </a:stretch>
        </p:blipFill>
        <p:spPr bwMode="auto">
          <a:xfrm>
            <a:off x="457200" y="1600200"/>
            <a:ext cx="2819400" cy="2499360"/>
          </a:xfrm>
          <a:prstGeom prst="rect">
            <a:avLst/>
          </a:prstGeom>
          <a:noFill/>
          <a:ln w="9525">
            <a:noFill/>
            <a:miter lim="800000"/>
            <a:headEnd/>
            <a:tailEnd/>
          </a:ln>
        </p:spPr>
      </p:pic>
      <p:sp>
        <p:nvSpPr>
          <p:cNvPr id="5" name="Rectangle 4"/>
          <p:cNvSpPr/>
          <p:nvPr/>
        </p:nvSpPr>
        <p:spPr>
          <a:xfrm>
            <a:off x="457200" y="4419600"/>
            <a:ext cx="4572000" cy="1631216"/>
          </a:xfrm>
          <a:prstGeom prst="rect">
            <a:avLst/>
          </a:prstGeom>
        </p:spPr>
        <p:txBody>
          <a:bodyPr>
            <a:spAutoFit/>
          </a:bodyPr>
          <a:lstStyle/>
          <a:p>
            <a:r>
              <a:rPr lang="en-US" sz="2000" dirty="0" smtClean="0">
                <a:solidFill>
                  <a:srgbClr val="FF0000"/>
                </a:solidFill>
                <a:sym typeface="Wingdings" pitchFamily="2" charset="2"/>
              </a:rPr>
              <a:t>Single Variable  Analysis</a:t>
            </a:r>
            <a:endParaRPr lang="en-US" sz="2000" dirty="0" smtClean="0">
              <a:solidFill>
                <a:srgbClr val="7030A0"/>
              </a:solidFill>
              <a:sym typeface="Wingdings" pitchFamily="2" charset="2"/>
            </a:endParaRPr>
          </a:p>
          <a:p>
            <a:r>
              <a:rPr lang="en-US" sz="2000" dirty="0" smtClean="0">
                <a:solidFill>
                  <a:srgbClr val="FF0000"/>
                </a:solidFill>
                <a:sym typeface="Wingdings" pitchFamily="2" charset="2"/>
              </a:rPr>
              <a:t> </a:t>
            </a:r>
          </a:p>
          <a:p>
            <a:r>
              <a:rPr lang="en-US" sz="2000" dirty="0" smtClean="0">
                <a:solidFill>
                  <a:srgbClr val="FF0000"/>
                </a:solidFill>
                <a:sym typeface="Wingdings" pitchFamily="2" charset="2"/>
              </a:rPr>
              <a:t>Consistent                         </a:t>
            </a:r>
            <a:r>
              <a:rPr lang="en-US" sz="2000" dirty="0" smtClean="0">
                <a:solidFill>
                  <a:schemeClr val="accent5">
                    <a:lumMod val="75000"/>
                  </a:schemeClr>
                </a:solidFill>
                <a:sym typeface="Wingdings" pitchFamily="2" charset="2"/>
              </a:rPr>
              <a:t>        </a:t>
            </a:r>
          </a:p>
          <a:p>
            <a:r>
              <a:rPr lang="en-US" sz="2000" dirty="0" smtClean="0">
                <a:solidFill>
                  <a:schemeClr val="accent5">
                    <a:lumMod val="75000"/>
                  </a:schemeClr>
                </a:solidFill>
                <a:sym typeface="Wingdings" pitchFamily="2" charset="2"/>
              </a:rPr>
              <a:t>                               </a:t>
            </a:r>
          </a:p>
          <a:p>
            <a:r>
              <a:rPr lang="en-US" sz="2000" dirty="0" smtClean="0">
                <a:solidFill>
                  <a:srgbClr val="FF0000"/>
                </a:solidFill>
                <a:sym typeface="Wingdings" pitchFamily="2" charset="2"/>
              </a:rPr>
              <a:t>Comparison</a:t>
            </a:r>
            <a:r>
              <a:rPr lang="en-US" dirty="0" smtClean="0">
                <a:solidFill>
                  <a:schemeClr val="accent5">
                    <a:lumMod val="75000"/>
                  </a:schemeClr>
                </a:solidFill>
                <a:sym typeface="Wingdings" pitchFamily="2" charset="2"/>
              </a:rPr>
              <a:t>                       </a:t>
            </a:r>
            <a:endParaRPr lang="en-US" dirty="0" smtClean="0">
              <a:solidFill>
                <a:srgbClr val="7030A0"/>
              </a:solidFill>
              <a:sym typeface="Wingdings" pitchFamily="2" charset="2"/>
            </a:endParaRPr>
          </a:p>
        </p:txBody>
      </p:sp>
      <p:sp>
        <p:nvSpPr>
          <p:cNvPr id="6" name="Rectangle 5"/>
          <p:cNvSpPr/>
          <p:nvPr/>
        </p:nvSpPr>
        <p:spPr>
          <a:xfrm>
            <a:off x="4572000" y="4495800"/>
            <a:ext cx="4572000" cy="1477328"/>
          </a:xfrm>
          <a:prstGeom prst="rect">
            <a:avLst/>
          </a:prstGeom>
        </p:spPr>
        <p:txBody>
          <a:bodyPr>
            <a:spAutoFit/>
          </a:bodyPr>
          <a:lstStyle/>
          <a:p>
            <a:r>
              <a:rPr lang="en-US" b="1" dirty="0" err="1" smtClean="0">
                <a:solidFill>
                  <a:srgbClr val="7030A0"/>
                </a:solidFill>
                <a:sym typeface="Wingdings" pitchFamily="2" charset="2"/>
              </a:rPr>
              <a:t>Bivariate</a:t>
            </a:r>
            <a:r>
              <a:rPr lang="en-US" b="1" dirty="0" smtClean="0">
                <a:solidFill>
                  <a:srgbClr val="7030A0"/>
                </a:solidFill>
                <a:sym typeface="Wingdings" pitchFamily="2" charset="2"/>
              </a:rPr>
              <a:t> Analysis</a:t>
            </a:r>
          </a:p>
          <a:p>
            <a:r>
              <a:rPr lang="en-US" b="1" dirty="0" smtClean="0">
                <a:solidFill>
                  <a:srgbClr val="FF0000"/>
                </a:solidFill>
                <a:sym typeface="Wingdings" pitchFamily="2" charset="2"/>
              </a:rPr>
              <a:t>                                                        </a:t>
            </a:r>
            <a:r>
              <a:rPr lang="en-US" b="1" dirty="0" smtClean="0">
                <a:solidFill>
                  <a:srgbClr val="7030A0"/>
                </a:solidFill>
                <a:sym typeface="Wingdings" pitchFamily="2" charset="2"/>
              </a:rPr>
              <a:t>Relationship</a:t>
            </a:r>
            <a:r>
              <a:rPr lang="en-US" b="1" dirty="0" smtClean="0">
                <a:solidFill>
                  <a:schemeClr val="accent5">
                    <a:lumMod val="75000"/>
                  </a:schemeClr>
                </a:solidFill>
                <a:sym typeface="Wingdings" pitchFamily="2" charset="2"/>
              </a:rPr>
              <a:t>          </a:t>
            </a:r>
          </a:p>
          <a:p>
            <a:endParaRPr lang="en-US" b="1" dirty="0" smtClean="0">
              <a:solidFill>
                <a:srgbClr val="7030A0"/>
              </a:solidFill>
              <a:sym typeface="Wingdings" pitchFamily="2" charset="2"/>
            </a:endParaRPr>
          </a:p>
          <a:p>
            <a:r>
              <a:rPr lang="en-US" b="1" dirty="0" smtClean="0">
                <a:solidFill>
                  <a:srgbClr val="7030A0"/>
                </a:solidFill>
                <a:sym typeface="Wingdings" pitchFamily="2" charset="2"/>
              </a:rPr>
              <a:t>Comparison</a:t>
            </a:r>
          </a:p>
        </p:txBody>
      </p:sp>
      <p:pic>
        <p:nvPicPr>
          <p:cNvPr id="7" name="Picture 2"/>
          <p:cNvPicPr>
            <a:picLocks noChangeAspect="1" noChangeArrowheads="1"/>
          </p:cNvPicPr>
          <p:nvPr/>
        </p:nvPicPr>
        <p:blipFill>
          <a:blip r:embed="rId3" cstate="print"/>
          <a:srcRect l="8785" r="8053" b="22917"/>
          <a:stretch>
            <a:fillRect/>
          </a:stretch>
        </p:blipFill>
        <p:spPr bwMode="auto">
          <a:xfrm>
            <a:off x="4648200" y="1600200"/>
            <a:ext cx="3505200" cy="25146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COVARIANCE CHARACTERISTICS</a:t>
            </a:r>
            <a:endParaRPr lang="en-US" dirty="0"/>
          </a:p>
        </p:txBody>
      </p:sp>
      <p:sp>
        <p:nvSpPr>
          <p:cNvPr id="5" name="Rectangle 4"/>
          <p:cNvSpPr/>
          <p:nvPr/>
        </p:nvSpPr>
        <p:spPr>
          <a:xfrm>
            <a:off x="609600" y="1828800"/>
            <a:ext cx="7772400" cy="1815882"/>
          </a:xfrm>
          <a:prstGeom prst="rect">
            <a:avLst/>
          </a:prstGeom>
        </p:spPr>
        <p:txBody>
          <a:bodyPr wrap="square">
            <a:spAutoFit/>
          </a:bodyPr>
          <a:lstStyle/>
          <a:p>
            <a:r>
              <a:rPr lang="en-US" sz="2800" dirty="0" smtClean="0">
                <a:solidFill>
                  <a:schemeClr val="accent1"/>
                </a:solidFill>
                <a:sym typeface="Wingdings" pitchFamily="2" charset="2"/>
              </a:rPr>
              <a:t>Values                   </a:t>
            </a:r>
            <a:r>
              <a:rPr lang="en-US" sz="2800" b="1" dirty="0" smtClean="0">
                <a:solidFill>
                  <a:srgbClr val="7030A0"/>
                </a:solidFill>
                <a:sym typeface="Wingdings" pitchFamily="2" charset="2"/>
              </a:rPr>
              <a:t>+</a:t>
            </a:r>
            <a:r>
              <a:rPr lang="el-GR" sz="2800" b="1" dirty="0" smtClean="0">
                <a:solidFill>
                  <a:srgbClr val="7030A0"/>
                </a:solidFill>
                <a:sym typeface="Wingdings" pitchFamily="2" charset="2"/>
              </a:rPr>
              <a:t>α</a:t>
            </a:r>
            <a:r>
              <a:rPr lang="en-US" sz="2800" b="1" dirty="0" smtClean="0">
                <a:solidFill>
                  <a:srgbClr val="7030A0"/>
                </a:solidFill>
                <a:sym typeface="Wingdings" pitchFamily="2" charset="2"/>
              </a:rPr>
              <a:t> to -</a:t>
            </a:r>
            <a:r>
              <a:rPr lang="el-GR" sz="2800" b="1" dirty="0" smtClean="0">
                <a:solidFill>
                  <a:srgbClr val="7030A0"/>
                </a:solidFill>
                <a:sym typeface="Wingdings" pitchFamily="2" charset="2"/>
              </a:rPr>
              <a:t>α</a:t>
            </a:r>
            <a:endParaRPr lang="en-US" sz="2800" b="1" dirty="0" smtClean="0">
              <a:solidFill>
                <a:srgbClr val="7030A0"/>
              </a:solidFill>
              <a:sym typeface="Wingdings" pitchFamily="2" charset="2"/>
            </a:endParaRPr>
          </a:p>
          <a:p>
            <a:r>
              <a:rPr lang="en-US" sz="2800" dirty="0" smtClean="0">
                <a:solidFill>
                  <a:schemeClr val="accent1"/>
                </a:solidFill>
                <a:sym typeface="Wingdings" pitchFamily="2" charset="2"/>
              </a:rPr>
              <a:t>Properties             </a:t>
            </a:r>
            <a:r>
              <a:rPr lang="en-US" sz="2800" dirty="0" smtClean="0">
                <a:solidFill>
                  <a:srgbClr val="7030A0"/>
                </a:solidFill>
                <a:sym typeface="Wingdings" pitchFamily="2" charset="2"/>
              </a:rPr>
              <a:t>Has Unit. </a:t>
            </a:r>
          </a:p>
          <a:p>
            <a:r>
              <a:rPr lang="en-US" sz="2800" dirty="0" smtClean="0">
                <a:solidFill>
                  <a:schemeClr val="accent1"/>
                </a:solidFill>
                <a:sym typeface="Wingdings" pitchFamily="2" charset="2"/>
              </a:rPr>
              <a:t>Change                 </a:t>
            </a:r>
            <a:r>
              <a:rPr lang="en-US" sz="2800" dirty="0" smtClean="0">
                <a:solidFill>
                  <a:srgbClr val="7030A0"/>
                </a:solidFill>
                <a:sym typeface="Wingdings" pitchFamily="2" charset="2"/>
              </a:rPr>
              <a:t>Origin – No Effect </a:t>
            </a:r>
          </a:p>
          <a:p>
            <a:r>
              <a:rPr lang="en-US" sz="2800" dirty="0" smtClean="0">
                <a:solidFill>
                  <a:srgbClr val="7030A0"/>
                </a:solidFill>
                <a:sym typeface="Wingdings" pitchFamily="2" charset="2"/>
              </a:rPr>
              <a:t>                               Scale  – Affects  </a:t>
            </a:r>
            <a:r>
              <a:rPr lang="en-US" sz="2800" dirty="0" smtClean="0">
                <a:solidFill>
                  <a:schemeClr val="accent1"/>
                </a:solidFill>
                <a:sym typeface="Wingdings" pitchFamily="2" charset="2"/>
              </a:rPr>
              <a:t>            </a:t>
            </a: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COVARIANCE VALUES</a:t>
            </a:r>
            <a:endParaRPr lang="en-US" dirty="0"/>
          </a:p>
        </p:txBody>
      </p:sp>
      <p:pic>
        <p:nvPicPr>
          <p:cNvPr id="4" name="Picture 3" descr="C:\Users\user\Desktop\Covariance Dia.png"/>
          <p:cNvPicPr>
            <a:picLocks noChangeAspect="1" noChangeArrowheads="1"/>
          </p:cNvPicPr>
          <p:nvPr/>
        </p:nvPicPr>
        <p:blipFill>
          <a:blip r:embed="rId2" cstate="print"/>
          <a:srcRect/>
          <a:stretch>
            <a:fillRect/>
          </a:stretch>
        </p:blipFill>
        <p:spPr bwMode="auto">
          <a:xfrm>
            <a:off x="533400" y="1828800"/>
            <a:ext cx="7162800" cy="3621194"/>
          </a:xfrm>
          <a:prstGeom prst="rect">
            <a:avLst/>
          </a:prstGeom>
          <a:noFill/>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RELATIONSHIP CHARACTERISTICS</a:t>
            </a:r>
            <a:endParaRPr lang="en-US" dirty="0"/>
          </a:p>
        </p:txBody>
      </p:sp>
      <p:sp>
        <p:nvSpPr>
          <p:cNvPr id="3" name="Content Placeholder 2"/>
          <p:cNvSpPr>
            <a:spLocks noGrp="1"/>
          </p:cNvSpPr>
          <p:nvPr>
            <p:ph idx="1"/>
          </p:nvPr>
        </p:nvSpPr>
        <p:spPr>
          <a:xfrm>
            <a:off x="457200" y="1609416"/>
            <a:ext cx="7924800" cy="5248584"/>
          </a:xfrm>
        </p:spPr>
        <p:txBody>
          <a:bodyPr>
            <a:normAutofit fontScale="62500" lnSpcReduction="20000"/>
          </a:bodyPr>
          <a:lstStyle/>
          <a:p>
            <a:pPr>
              <a:buNone/>
            </a:pPr>
            <a:r>
              <a:rPr lang="en-US" dirty="0" smtClean="0">
                <a:solidFill>
                  <a:srgbClr val="00B0F0"/>
                </a:solidFill>
              </a:rPr>
              <a:t>1)I </a:t>
            </a:r>
            <a:r>
              <a:rPr lang="en-US" dirty="0" smtClean="0">
                <a:solidFill>
                  <a:srgbClr val="00B0F0"/>
                </a:solidFill>
              </a:rPr>
              <a:t>have Variable 1, Variable 2 ,Variable 3 as data with me.</a:t>
            </a:r>
          </a:p>
          <a:p>
            <a:pPr>
              <a:buNone/>
            </a:pPr>
            <a:r>
              <a:rPr lang="en-US" dirty="0" smtClean="0">
                <a:solidFill>
                  <a:srgbClr val="00B0F0"/>
                </a:solidFill>
              </a:rPr>
              <a:t>    </a:t>
            </a:r>
            <a:r>
              <a:rPr lang="en-US" b="1" dirty="0" smtClean="0">
                <a:solidFill>
                  <a:srgbClr val="7030A0"/>
                </a:solidFill>
              </a:rPr>
              <a:t>Are they related </a:t>
            </a:r>
            <a:r>
              <a:rPr lang="en-US" dirty="0" smtClean="0">
                <a:solidFill>
                  <a:srgbClr val="00B0F0"/>
                </a:solidFill>
              </a:rPr>
              <a:t>? What will happen </a:t>
            </a:r>
            <a:r>
              <a:rPr lang="en-US" b="1" dirty="0" smtClean="0">
                <a:solidFill>
                  <a:srgbClr val="7030A0"/>
                </a:solidFill>
              </a:rPr>
              <a:t>if Variable 1 increase </a:t>
            </a:r>
            <a:r>
              <a:rPr lang="en-US" dirty="0" smtClean="0">
                <a:solidFill>
                  <a:srgbClr val="00B0F0"/>
                </a:solidFill>
              </a:rPr>
              <a:t>?</a:t>
            </a:r>
          </a:p>
          <a:p>
            <a:pPr>
              <a:buNone/>
            </a:pPr>
            <a:r>
              <a:rPr lang="en-US" dirty="0" smtClean="0">
                <a:solidFill>
                  <a:srgbClr val="00B0F0"/>
                </a:solidFill>
              </a:rPr>
              <a:t>2)If Variable 1 increase what will happen to Variable 2 ?</a:t>
            </a:r>
          </a:p>
          <a:p>
            <a:pPr>
              <a:buNone/>
            </a:pPr>
            <a:r>
              <a:rPr lang="en-US" dirty="0" smtClean="0">
                <a:solidFill>
                  <a:srgbClr val="00B0F0"/>
                </a:solidFill>
              </a:rPr>
              <a:t>3)What is </a:t>
            </a:r>
            <a:r>
              <a:rPr lang="en-US" b="1" dirty="0" smtClean="0">
                <a:solidFill>
                  <a:srgbClr val="7030A0"/>
                </a:solidFill>
              </a:rPr>
              <a:t>the estimated value</a:t>
            </a:r>
            <a:r>
              <a:rPr lang="en-US" dirty="0" smtClean="0">
                <a:solidFill>
                  <a:srgbClr val="00B0F0"/>
                </a:solidFill>
              </a:rPr>
              <a:t> of Variable 1 if variable 2 is known</a:t>
            </a:r>
          </a:p>
          <a:p>
            <a:pPr>
              <a:buNone/>
            </a:pPr>
            <a:endParaRPr lang="en-US" dirty="0" smtClean="0"/>
          </a:p>
          <a:p>
            <a:pPr>
              <a:buNone/>
            </a:pPr>
            <a:r>
              <a:rPr lang="en-US" sz="3200" dirty="0" smtClean="0"/>
              <a:t>(Statistical approach to descriptive analysis of Data)</a:t>
            </a:r>
          </a:p>
          <a:p>
            <a:r>
              <a:rPr lang="en-US" sz="3200" dirty="0" smtClean="0"/>
              <a:t>Covariance between X &amp; Y </a:t>
            </a:r>
          </a:p>
          <a:p>
            <a:pPr>
              <a:buNone/>
            </a:pPr>
            <a:endParaRPr lang="en-US" sz="3200" dirty="0" smtClean="0"/>
          </a:p>
          <a:p>
            <a:pPr>
              <a:buNone/>
            </a:pPr>
            <a:r>
              <a:rPr lang="en-US" sz="3200" dirty="0" smtClean="0">
                <a:solidFill>
                  <a:srgbClr val="7030A0"/>
                </a:solidFill>
              </a:rPr>
              <a:t>1)When X gets bigger, does Y get bigger, or smaller? </a:t>
            </a:r>
          </a:p>
          <a:p>
            <a:pPr>
              <a:buNone/>
            </a:pPr>
            <a:r>
              <a:rPr lang="en-US" sz="3200" dirty="0" smtClean="0">
                <a:solidFill>
                  <a:srgbClr val="7030A0"/>
                </a:solidFill>
              </a:rPr>
              <a:t>2)Does Y get a lot bigger/smaller, or just a little bit? </a:t>
            </a:r>
          </a:p>
          <a:p>
            <a:pPr>
              <a:buNone/>
            </a:pPr>
            <a:endParaRPr lang="en-US" sz="3200" dirty="0" smtClean="0">
              <a:solidFill>
                <a:srgbClr val="00B0F0"/>
              </a:solidFill>
            </a:endParaRPr>
          </a:p>
          <a:p>
            <a:pPr>
              <a:buNone/>
            </a:pPr>
            <a:r>
              <a:rPr lang="en-US" sz="3200" dirty="0" smtClean="0">
                <a:solidFill>
                  <a:srgbClr val="00B0F0"/>
                </a:solidFill>
              </a:rPr>
              <a:t>Direction  &amp; Strength  of relationship plays an important role </a:t>
            </a:r>
            <a:endParaRPr lang="en-US" sz="3200" dirty="0" smtClean="0">
              <a:solidFill>
                <a:srgbClr val="00B0F0"/>
              </a:solidFill>
            </a:endParaRPr>
          </a:p>
          <a:p>
            <a:pPr>
              <a:buNone/>
            </a:pPr>
            <a:r>
              <a:rPr lang="en-US" sz="3200" b="1" dirty="0" smtClean="0">
                <a:solidFill>
                  <a:srgbClr val="00B0F0"/>
                </a:solidFill>
              </a:rPr>
              <a:t>Example</a:t>
            </a:r>
          </a:p>
          <a:p>
            <a:pPr>
              <a:buNone/>
            </a:pPr>
            <a:r>
              <a:rPr lang="en-US" sz="2400" dirty="0" smtClean="0">
                <a:solidFill>
                  <a:srgbClr val="00B0F0"/>
                </a:solidFill>
              </a:rPr>
              <a:t>     I am the owner of a textile showroom. I want to increase my profits. </a:t>
            </a:r>
          </a:p>
          <a:p>
            <a:pPr>
              <a:buNone/>
            </a:pPr>
            <a:r>
              <a:rPr lang="en-US" sz="2400" dirty="0" smtClean="0">
                <a:solidFill>
                  <a:srgbClr val="00B0F0"/>
                </a:solidFill>
              </a:rPr>
              <a:t>     I have the following data:  </a:t>
            </a:r>
            <a:r>
              <a:rPr lang="en-US" sz="2400" dirty="0" smtClean="0">
                <a:solidFill>
                  <a:srgbClr val="FF0000"/>
                </a:solidFill>
              </a:rPr>
              <a:t>number of customers who visited my shop </a:t>
            </a:r>
            <a:r>
              <a:rPr lang="en-US" sz="2400" dirty="0" smtClean="0">
                <a:solidFill>
                  <a:srgbClr val="00B0F0"/>
                </a:solidFill>
              </a:rPr>
              <a:t>everyday, </a:t>
            </a:r>
          </a:p>
          <a:p>
            <a:pPr>
              <a:buNone/>
            </a:pPr>
            <a:r>
              <a:rPr lang="en-US" sz="2400" dirty="0" smtClean="0">
                <a:solidFill>
                  <a:srgbClr val="00B0F0"/>
                </a:solidFill>
              </a:rPr>
              <a:t>     no of employees in shop, </a:t>
            </a:r>
            <a:r>
              <a:rPr lang="en-US" sz="2400" dirty="0" smtClean="0">
                <a:solidFill>
                  <a:srgbClr val="FF0000"/>
                </a:solidFill>
              </a:rPr>
              <a:t>everyday Temperature</a:t>
            </a:r>
            <a:r>
              <a:rPr lang="en-US" sz="2400" dirty="0" smtClean="0">
                <a:solidFill>
                  <a:srgbClr val="00B0F0"/>
                </a:solidFill>
              </a:rPr>
              <a:t>, Free offer day details, New </a:t>
            </a:r>
          </a:p>
          <a:p>
            <a:pPr>
              <a:buNone/>
            </a:pPr>
            <a:r>
              <a:rPr lang="en-US" sz="2400" dirty="0" smtClean="0">
                <a:solidFill>
                  <a:srgbClr val="00B0F0"/>
                </a:solidFill>
              </a:rPr>
              <a:t>     arrival stock details, Price listing of all clothes etc</a:t>
            </a:r>
          </a:p>
          <a:p>
            <a:pPr>
              <a:buNone/>
            </a:pPr>
            <a:endParaRPr lang="en-US" sz="3200" dirty="0" smtClean="0">
              <a:solidFill>
                <a:srgbClr val="00B0F0"/>
              </a:solidFill>
            </a:endParaRPr>
          </a:p>
          <a:p>
            <a:pPr>
              <a:buNone/>
            </a:pPr>
            <a:endParaRPr lang="en-US" dirty="0"/>
          </a:p>
        </p:txBody>
      </p:sp>
      <p:sp>
        <p:nvSpPr>
          <p:cNvPr id="4" name="Rounded Rectangle 3"/>
          <p:cNvSpPr/>
          <p:nvPr/>
        </p:nvSpPr>
        <p:spPr>
          <a:xfrm>
            <a:off x="457200" y="4800600"/>
            <a:ext cx="7315200" cy="18288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COVARIANCE EXAMPLE 1</a:t>
            </a:r>
            <a:endParaRPr lang="en-US" dirty="0"/>
          </a:p>
        </p:txBody>
      </p:sp>
      <p:pic>
        <p:nvPicPr>
          <p:cNvPr id="4" name="Picture 2"/>
          <p:cNvPicPr>
            <a:picLocks noChangeAspect="1" noChangeArrowheads="1"/>
          </p:cNvPicPr>
          <p:nvPr/>
        </p:nvPicPr>
        <p:blipFill>
          <a:blip r:embed="rId2" cstate="print"/>
          <a:srcRect l="18741" t="8333" r="19180" b="14583"/>
          <a:stretch>
            <a:fillRect/>
          </a:stretch>
        </p:blipFill>
        <p:spPr bwMode="auto">
          <a:xfrm>
            <a:off x="533400" y="1752600"/>
            <a:ext cx="3601995" cy="2514600"/>
          </a:xfrm>
          <a:prstGeom prst="rect">
            <a:avLst/>
          </a:prstGeom>
          <a:noFill/>
          <a:ln w="9525">
            <a:noFill/>
            <a:miter lim="800000"/>
            <a:headEnd/>
            <a:tailEnd/>
          </a:ln>
        </p:spPr>
      </p:pic>
      <p:pic>
        <p:nvPicPr>
          <p:cNvPr id="5" name="Picture 2" descr="C:\Users\user\Desktop\1_NR7-VRl2dsjVmBRLOoOkdg.png"/>
          <p:cNvPicPr>
            <a:picLocks noChangeAspect="1" noChangeArrowheads="1"/>
          </p:cNvPicPr>
          <p:nvPr/>
        </p:nvPicPr>
        <p:blipFill>
          <a:blip r:embed="rId3" cstate="print"/>
          <a:srcRect/>
          <a:stretch>
            <a:fillRect/>
          </a:stretch>
        </p:blipFill>
        <p:spPr bwMode="auto">
          <a:xfrm>
            <a:off x="4038600" y="1676400"/>
            <a:ext cx="4067489" cy="2590800"/>
          </a:xfrm>
          <a:prstGeom prst="rect">
            <a:avLst/>
          </a:prstGeom>
          <a:noFill/>
        </p:spPr>
      </p:pic>
      <p:sp>
        <p:nvSpPr>
          <p:cNvPr id="6" name="Rectangle 5"/>
          <p:cNvSpPr/>
          <p:nvPr/>
        </p:nvSpPr>
        <p:spPr>
          <a:xfrm>
            <a:off x="609600" y="4572000"/>
            <a:ext cx="7010400" cy="646331"/>
          </a:xfrm>
          <a:prstGeom prst="rect">
            <a:avLst/>
          </a:prstGeom>
        </p:spPr>
        <p:txBody>
          <a:bodyPr wrap="square">
            <a:spAutoFit/>
          </a:bodyPr>
          <a:lstStyle/>
          <a:p>
            <a:r>
              <a:rPr lang="en-US" i="1" dirty="0" smtClean="0"/>
              <a:t>COV</a:t>
            </a:r>
            <a:r>
              <a:rPr lang="en-US" dirty="0" smtClean="0"/>
              <a:t>(</a:t>
            </a:r>
            <a:r>
              <a:rPr lang="en-US" i="1" dirty="0" smtClean="0"/>
              <a:t>x, y</a:t>
            </a:r>
            <a:r>
              <a:rPr lang="en-US" dirty="0" smtClean="0"/>
              <a:t>) = 112.33/(6–1) = 112.33/5 = 22.46</a:t>
            </a:r>
          </a:p>
          <a:p>
            <a:r>
              <a:rPr lang="en-US" dirty="0" smtClean="0"/>
              <a:t>The covariance between the temperature and customers is 22.46. </a:t>
            </a:r>
            <a:endParaRPr lang="en-US" dirty="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COVARIANCE EXAMPLE 2</a:t>
            </a:r>
            <a:endParaRPr lang="en-US" dirty="0"/>
          </a:p>
        </p:txBody>
      </p:sp>
      <p:sp>
        <p:nvSpPr>
          <p:cNvPr id="4" name="Content Placeholder 2"/>
          <p:cNvSpPr txBox="1">
            <a:spLocks/>
          </p:cNvSpPr>
          <p:nvPr/>
        </p:nvSpPr>
        <p:spPr>
          <a:xfrm>
            <a:off x="762000" y="5715000"/>
            <a:ext cx="7239000" cy="1655136"/>
          </a:xfrm>
          <a:prstGeom prst="rect">
            <a:avLst/>
          </a:prstGeom>
        </p:spPr>
        <p:txBody>
          <a:bodyPr vert="horz">
            <a:normAutofit/>
          </a:bodyPr>
          <a:lstStyle/>
          <a:p>
            <a:pPr marL="274320" marR="0" lvl="0" indent="-274320" algn="l" defTabSz="914400" rtl="0" eaLnBrk="1" fontAlgn="auto" latinLnBrk="0" hangingPunct="1">
              <a:lnSpc>
                <a:spcPct val="100000"/>
              </a:lnSpc>
              <a:spcBef>
                <a:spcPts val="600"/>
              </a:spcBef>
              <a:spcAft>
                <a:spcPts val="0"/>
              </a:spcAft>
              <a:buClr>
                <a:schemeClr val="tx2"/>
              </a:buClr>
              <a:buSzPct val="73000"/>
              <a:buFont typeface="Wingdings 2"/>
              <a:buChar char=""/>
              <a:tabLst/>
              <a:defRPr/>
            </a:pPr>
            <a:r>
              <a:rPr kumimoji="0" lang="en-US" sz="2600" b="0" i="0" u="none" strike="noStrike" kern="1200" cap="none" spc="0" normalizeH="0" baseline="0" noProof="0" dirty="0" smtClean="0">
                <a:ln>
                  <a:noFill/>
                </a:ln>
                <a:solidFill>
                  <a:schemeClr val="tx1"/>
                </a:solidFill>
                <a:effectLst/>
                <a:uLnTx/>
                <a:uFillTx/>
                <a:latin typeface="+mn-lt"/>
                <a:ea typeface="+mn-ea"/>
                <a:cs typeface="+mn-cs"/>
              </a:rPr>
              <a:t>The covariance is </a:t>
            </a:r>
            <a:r>
              <a:rPr kumimoji="0" lang="en-US" sz="2600" b="1" i="0" u="none" strike="noStrike" kern="1200" cap="none" spc="0" normalizeH="0" baseline="0" noProof="0" dirty="0" smtClean="0">
                <a:ln>
                  <a:noFill/>
                </a:ln>
                <a:solidFill>
                  <a:schemeClr val="tx1"/>
                </a:solidFill>
                <a:effectLst/>
                <a:uLnTx/>
                <a:uFillTx/>
                <a:latin typeface="+mn-lt"/>
                <a:ea typeface="+mn-ea"/>
                <a:cs typeface="+mn-cs"/>
              </a:rPr>
              <a:t>78.3</a:t>
            </a:r>
            <a:endParaRPr kumimoji="0" lang="en-US" sz="2600" b="0" i="0" u="none" strike="noStrike" kern="1200" cap="none" spc="0" normalizeH="0" baseline="0" noProof="0" dirty="0">
              <a:ln>
                <a:noFill/>
              </a:ln>
              <a:solidFill>
                <a:schemeClr val="tx1"/>
              </a:solidFill>
              <a:effectLst/>
              <a:uLnTx/>
              <a:uFillTx/>
              <a:latin typeface="+mn-lt"/>
              <a:ea typeface="+mn-ea"/>
              <a:cs typeface="+mn-cs"/>
            </a:endParaRPr>
          </a:p>
        </p:txBody>
      </p:sp>
      <p:pic>
        <p:nvPicPr>
          <p:cNvPr id="5" name="Picture 2" descr="C:\Users\user\Desktop\1_ssLFikjlAT8fqhSwdhe78w.png"/>
          <p:cNvPicPr>
            <a:picLocks noChangeAspect="1" noChangeArrowheads="1"/>
          </p:cNvPicPr>
          <p:nvPr/>
        </p:nvPicPr>
        <p:blipFill>
          <a:blip r:embed="rId2" cstate="print"/>
          <a:srcRect/>
          <a:stretch>
            <a:fillRect/>
          </a:stretch>
        </p:blipFill>
        <p:spPr bwMode="auto">
          <a:xfrm>
            <a:off x="4800600" y="1600200"/>
            <a:ext cx="4343400" cy="3962400"/>
          </a:xfrm>
          <a:prstGeom prst="rect">
            <a:avLst/>
          </a:prstGeom>
          <a:noFill/>
        </p:spPr>
      </p:pic>
      <p:pic>
        <p:nvPicPr>
          <p:cNvPr id="6" name="Picture 2"/>
          <p:cNvPicPr>
            <a:picLocks noChangeAspect="1" noChangeArrowheads="1"/>
          </p:cNvPicPr>
          <p:nvPr/>
        </p:nvPicPr>
        <p:blipFill>
          <a:blip r:embed="rId3" cstate="print"/>
          <a:srcRect l="8785" r="8053" b="22917"/>
          <a:stretch>
            <a:fillRect/>
          </a:stretch>
        </p:blipFill>
        <p:spPr bwMode="auto">
          <a:xfrm>
            <a:off x="533400" y="1676400"/>
            <a:ext cx="4191000" cy="38862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pulent">
  <a:themeElements>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pulent">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gradFill rotWithShape="1">
          <a:gsLst>
            <a:gs pos="0">
              <a:schemeClr val="phClr">
                <a:tint val="78000"/>
                <a:satMod val="220000"/>
              </a:schemeClr>
            </a:gs>
            <a:gs pos="100000">
              <a:schemeClr val="phClr">
                <a:shade val="35000"/>
                <a:satMod val="155000"/>
              </a:schemeClr>
            </a:gs>
          </a:gsLst>
          <a:path path="circle">
            <a:fillToRect l="50000" t="50000" r="50000" b="50000"/>
          </a:path>
        </a:gradFill>
        <a:blipFill>
          <a:blip xmlns:r="http://schemas.openxmlformats.org/officeDocument/2006/relationships" r:embed="rId1">
            <a:duotone>
              <a:schemeClr val="phClr">
                <a:shade val="60000"/>
                <a:satMod val="180000"/>
              </a:schemeClr>
              <a:schemeClr val="phClr">
                <a:tint val="500"/>
                <a:satMod val="150000"/>
              </a:schemeClr>
            </a:duotone>
          </a:blip>
          <a:tile tx="0" ty="0" sx="50000" sy="5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Urban</Template>
  <TotalTime>518</TotalTime>
  <Words>900</Words>
  <Application>Microsoft Office PowerPoint</Application>
  <PresentationFormat>On-screen Show (4:3)</PresentationFormat>
  <Paragraphs>200</Paragraphs>
  <Slides>25</Slides>
  <Notes>6</Notes>
  <HiddenSlides>0</HiddenSlides>
  <MMClips>0</MMClips>
  <ScaleCrop>false</ScaleCrop>
  <HeadingPairs>
    <vt:vector size="4" baseType="variant">
      <vt:variant>
        <vt:lpstr>Theme</vt:lpstr>
      </vt:variant>
      <vt:variant>
        <vt:i4>1</vt:i4>
      </vt:variant>
      <vt:variant>
        <vt:lpstr>Slide Titles</vt:lpstr>
      </vt:variant>
      <vt:variant>
        <vt:i4>25</vt:i4>
      </vt:variant>
    </vt:vector>
  </HeadingPairs>
  <TitlesOfParts>
    <vt:vector size="26" baseType="lpstr">
      <vt:lpstr>Opulent</vt:lpstr>
      <vt:lpstr>COVARIANCE</vt:lpstr>
      <vt:lpstr>COVARIANCE  DEFINITION</vt:lpstr>
      <vt:lpstr>FORMULA</vt:lpstr>
      <vt:lpstr>VARIANCE      VS   COVARIANCE</vt:lpstr>
      <vt:lpstr>COVARIANCE CHARACTERISTICS</vt:lpstr>
      <vt:lpstr>COVARIANCE VALUES</vt:lpstr>
      <vt:lpstr>RELATIONSHIP CHARACTERISTICS</vt:lpstr>
      <vt:lpstr>COVARIANCE EXAMPLE 1</vt:lpstr>
      <vt:lpstr>COVARIANCE EXAMPLE 2</vt:lpstr>
      <vt:lpstr>COVARIANCE EXAMPLE 3</vt:lpstr>
      <vt:lpstr>COVARIANCE </vt:lpstr>
      <vt:lpstr>Slide 12</vt:lpstr>
      <vt:lpstr>COVARIANCE IN FINANCE DECISON</vt:lpstr>
      <vt:lpstr>COVARIANCE EXAMPLE 3</vt:lpstr>
      <vt:lpstr>COVARIANCE APPLICATION</vt:lpstr>
      <vt:lpstr>Slide 16</vt:lpstr>
      <vt:lpstr>CORRELATION</vt:lpstr>
      <vt:lpstr>Slide 18</vt:lpstr>
      <vt:lpstr>Slide 19</vt:lpstr>
      <vt:lpstr>EXAMPLE 1</vt:lpstr>
      <vt:lpstr>Slide 21</vt:lpstr>
      <vt:lpstr>RELATIONSHIP INFERENCE </vt:lpstr>
      <vt:lpstr>REGRESSION</vt:lpstr>
      <vt:lpstr>INFERENCE </vt:lpstr>
      <vt:lpstr>APPLICATION : USE CASES</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user</dc:creator>
  <cp:lastModifiedBy>user</cp:lastModifiedBy>
  <cp:revision>7</cp:revision>
  <dcterms:created xsi:type="dcterms:W3CDTF">2019-08-21T12:47:02Z</dcterms:created>
  <dcterms:modified xsi:type="dcterms:W3CDTF">2019-08-23T01:20:43Z</dcterms:modified>
</cp:coreProperties>
</file>